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2">
  <p:sldMasterIdLst>
    <p:sldMasterId id="2147483696" r:id="rId1"/>
  </p:sldMasterIdLst>
  <p:notesMasterIdLst>
    <p:notesMasterId r:id="rId52"/>
  </p:notesMasterIdLst>
  <p:sldIdLst>
    <p:sldId id="287" r:id="rId2"/>
    <p:sldId id="299" r:id="rId3"/>
    <p:sldId id="330" r:id="rId4"/>
    <p:sldId id="380" r:id="rId5"/>
    <p:sldId id="262" r:id="rId6"/>
    <p:sldId id="319" r:id="rId7"/>
    <p:sldId id="259" r:id="rId8"/>
    <p:sldId id="331" r:id="rId9"/>
    <p:sldId id="261" r:id="rId10"/>
    <p:sldId id="269" r:id="rId11"/>
    <p:sldId id="316" r:id="rId12"/>
    <p:sldId id="358" r:id="rId13"/>
    <p:sldId id="322" r:id="rId14"/>
    <p:sldId id="323" r:id="rId15"/>
    <p:sldId id="276" r:id="rId16"/>
    <p:sldId id="387" r:id="rId17"/>
    <p:sldId id="348" r:id="rId18"/>
    <p:sldId id="346" r:id="rId19"/>
    <p:sldId id="327" r:id="rId20"/>
    <p:sldId id="340" r:id="rId21"/>
    <p:sldId id="328" r:id="rId22"/>
    <p:sldId id="427" r:id="rId23"/>
    <p:sldId id="360" r:id="rId24"/>
    <p:sldId id="354" r:id="rId25"/>
    <p:sldId id="342" r:id="rId26"/>
    <p:sldId id="367" r:id="rId27"/>
    <p:sldId id="368" r:id="rId28"/>
    <p:sldId id="349" r:id="rId29"/>
    <p:sldId id="264" r:id="rId30"/>
    <p:sldId id="289" r:id="rId31"/>
    <p:sldId id="303" r:id="rId32"/>
    <p:sldId id="278" r:id="rId33"/>
    <p:sldId id="279" r:id="rId34"/>
    <p:sldId id="280" r:id="rId35"/>
    <p:sldId id="283" r:id="rId36"/>
    <p:sldId id="389" r:id="rId37"/>
    <p:sldId id="390" r:id="rId38"/>
    <p:sldId id="391" r:id="rId39"/>
    <p:sldId id="392" r:id="rId40"/>
    <p:sldId id="426" r:id="rId41"/>
    <p:sldId id="310" r:id="rId42"/>
    <p:sldId id="399" r:id="rId43"/>
    <p:sldId id="401" r:id="rId44"/>
    <p:sldId id="402" r:id="rId45"/>
    <p:sldId id="408" r:id="rId46"/>
    <p:sldId id="409" r:id="rId47"/>
    <p:sldId id="406" r:id="rId48"/>
    <p:sldId id="407" r:id="rId49"/>
    <p:sldId id="397" r:id="rId50"/>
    <p:sldId id="286" r:id="rId5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1691" autoAdjust="0"/>
    <p:restoredTop sz="97359" autoAdjust="0"/>
  </p:normalViewPr>
  <p:slideViewPr>
    <p:cSldViewPr>
      <p:cViewPr>
        <p:scale>
          <a:sx n="69" d="100"/>
          <a:sy n="69" d="100"/>
        </p:scale>
        <p:origin x="-46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17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D1DEE12-D193-4834-8789-38353642459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8B7AF60-5B6A-45D7-AE6B-D54B0C6FA6BE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942193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7AF60-5B6A-45D7-AE6B-D54B0C6FA6BE}" type="slidenum">
              <a:rPr lang="ar-SA" smtClean="0"/>
              <a:pPr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2535375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7AF60-5B6A-45D7-AE6B-D54B0C6FA6BE}" type="slidenum">
              <a:rPr lang="ar-SA" smtClean="0"/>
              <a:pPr/>
              <a:t>29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7AF60-5B6A-45D7-AE6B-D54B0C6FA6BE}" type="slidenum">
              <a:rPr lang="ar-SA" smtClean="0"/>
              <a:pPr/>
              <a:t>33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B7AF60-5B6A-45D7-AE6B-D54B0C6FA6BE}" type="slidenum">
              <a:rPr lang="ar-SA" smtClean="0"/>
              <a:pPr/>
              <a:t>45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8A99B-6CE8-4521-96D8-24E66B4DAF8B}" type="datetimeFigureOut">
              <a:rPr lang="ar-SA" smtClean="0"/>
              <a:pPr/>
              <a:t>19/06/1439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F492-90C1-4F37-B7E0-7EEAB555152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hyperlink" Target="https://en.wikipedia.org/wiki/File:PH-zond_for_gastroenterology.jpg" TargetMode="Externa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.jpeg"/><Relationship Id="rId2" Type="http://schemas.openxmlformats.org/officeDocument/2006/relationships/hyperlink" Target="//upload.wikimedia.org/wikipedia/en/3/37/Bravo_tracing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oogle.com.sa/url?sa=i&amp;rct=j&amp;q=&amp;esrc=s&amp;source=images&amp;cd=&amp;cad=rja&amp;uact=8&amp;ved=0CAcQjRw&amp;url=http://www.multicare.be/nl/arbed.html&amp;ei=CX2eVMH1OpflauWdgeAF&amp;psig=AFQjCNGNnA06zJavsaGIbwjviuGAe6KTlw&amp;ust=1419759180847209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ved=0ahUKEwiJ1PjZy4PQAhXG1BoKHby3DkcQjRwIBw&amp;url=http://www.cmecorner.com/macmcm/acg/acg2003_02.htm&amp;psig=AFQjCNH9kCj52TFB0-kG1YCbuMLI6xalrQ&amp;ust=1477953233939025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google.com.sa/url?sa=i&amp;rct=j&amp;q=&amp;esrc=s&amp;source=images&amp;cd=&amp;cad=rja&amp;uact=8&amp;ved=0CAcQjRw&amp;url=http://englishwithatwist.com/2014/05/08/english-skills-13-ways-of-saying-thank-you/&amp;ei=2OP8VOvdBITXOMT9gMgK&amp;psig=AFQjCNFPTwoK8v2_Sjffpg14X-J0eBkGng&amp;ust=142594593916222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hyperlink" Target="http://www.google.com.sa/url?sa=i&amp;rct=j&amp;q=&amp;esrc=s&amp;source=images&amp;cd=&amp;cad=rja&amp;uact=8&amp;ved=0CAcQjRw&amp;url=http://fajr.sa/15321&amp;ei=_c6eVPiQGsfZPaiEgMAP&amp;psig=AFQjCNFdOg61ACD1jHluydbNIi2F4JmXow&amp;ust=1419780211420997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encrypted-tbn1.gstatic.com/images?q=tbn:ANd9GcQQBXFcWwxnYEqaYSok_yshzxa3024nAldlqpSM68Mh5qSA-u1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enetic Predisposition for GE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652120" cy="640871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012160" y="2636912"/>
            <a:ext cx="2592288" cy="132343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l"/>
            <a:r>
              <a:rPr lang="en-US" sz="2000" dirty="0" smtClean="0"/>
              <a:t>Carre et al describe AD of HH   in   </a:t>
            </a:r>
            <a:endParaRPr lang="ar-SA" sz="2000" dirty="0" smtClean="0"/>
          </a:p>
          <a:p>
            <a:pPr algn="l"/>
            <a:r>
              <a:rPr lang="en-US" sz="2000" dirty="0" smtClean="0"/>
              <a:t>5 Generations  in one family without GERD </a:t>
            </a:r>
            <a:endParaRPr lang="ar-SA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2348880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600" dirty="0" smtClean="0">
                <a:latin typeface="AR BERKLEY" pitchFamily="2" charset="0"/>
              </a:rPr>
              <a:t>Symptoms </a:t>
            </a:r>
            <a:r>
              <a:rPr lang="en-US" sz="3200" dirty="0" smtClean="0">
                <a:latin typeface="AR BERKLEY" pitchFamily="2" charset="0"/>
              </a:rPr>
              <a:t>&amp; </a:t>
            </a:r>
            <a:r>
              <a:rPr lang="en-US" sz="4000" dirty="0" smtClean="0">
                <a:latin typeface="AR BERKLEY" pitchFamily="2" charset="0"/>
              </a:rPr>
              <a:t>Signs</a:t>
            </a:r>
            <a:r>
              <a:rPr lang="en-US" sz="3200" dirty="0" smtClean="0">
                <a:latin typeface="AR BERKLEY" pitchFamily="2" charset="0"/>
              </a:rPr>
              <a:t> of GERD</a:t>
            </a:r>
            <a:endParaRPr lang="ar-SA" sz="3200" dirty="0">
              <a:latin typeface="AR BERKLEY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 cstate="print"/>
          <a:srcRect l="17429" t="27188" r="32208" b="10797"/>
          <a:stretch>
            <a:fillRect/>
          </a:stretch>
        </p:blipFill>
        <p:spPr bwMode="auto">
          <a:xfrm>
            <a:off x="0" y="72008"/>
            <a:ext cx="889248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418957"/>
            <a:ext cx="84969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FuturaT-Book"/>
              </a:rPr>
              <a:t>GERD and Esophagitis</a:t>
            </a:r>
          </a:p>
          <a:p>
            <a:pPr algn="l"/>
            <a:endParaRPr lang="en-US" sz="2400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FuturaT-Book"/>
            </a:endParaRPr>
          </a:p>
          <a:p>
            <a:pPr algn="l"/>
            <a:r>
              <a:rPr lang="ar-SA" sz="2400" dirty="0" smtClean="0">
                <a:solidFill>
                  <a:srgbClr val="0024EE"/>
                </a:solidFill>
                <a:latin typeface="Calibri" pitchFamily="34" charset="0"/>
              </a:rPr>
              <a:t>  </a:t>
            </a:r>
            <a:r>
              <a:rPr lang="en-US" sz="2400" dirty="0" smtClean="0">
                <a:solidFill>
                  <a:srgbClr val="0024EE"/>
                </a:solidFill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-</a:t>
            </a:r>
            <a:r>
              <a:rPr lang="en-US" sz="2400" dirty="0" smtClean="0">
                <a:latin typeface="Calibri" pitchFamily="34" charset="0"/>
              </a:rPr>
              <a:t>Histology is  recommended to rule out  BE or EOE</a:t>
            </a:r>
          </a:p>
          <a:p>
            <a:pPr lvl="8" algn="l"/>
            <a:r>
              <a:rPr lang="ar-SA" sz="2400" dirty="0" smtClean="0">
                <a:latin typeface="Calibri" pitchFamily="34" charset="0"/>
              </a:rPr>
              <a:t>  </a:t>
            </a:r>
            <a:r>
              <a:rPr lang="en-US" sz="2400" dirty="0" smtClean="0">
                <a:latin typeface="Calibri" pitchFamily="34" charset="0"/>
              </a:rPr>
              <a:t> -Reflux esophagitis occur in 2-5 % of   population    </a:t>
            </a:r>
            <a:endParaRPr lang="en-US" sz="2000" dirty="0" smtClean="0">
              <a:latin typeface="Calibri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ar-SA" sz="2000" dirty="0"/>
          </a:p>
        </p:txBody>
      </p:sp>
      <p:sp>
        <p:nvSpPr>
          <p:cNvPr id="4" name="Rectangle 3"/>
          <p:cNvSpPr/>
          <p:nvPr/>
        </p:nvSpPr>
        <p:spPr>
          <a:xfrm>
            <a:off x="683568" y="2780928"/>
            <a:ext cx="77048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/>
              <a:t>-The prevalence of BE is much lower in children than adult</a:t>
            </a:r>
          </a:p>
          <a:p>
            <a:pPr algn="l"/>
            <a:r>
              <a:rPr lang="en-US" sz="2400" dirty="0" smtClean="0"/>
              <a:t>- It needs  course of high-dose PPI for at least 12 weeks </a:t>
            </a:r>
            <a:r>
              <a:rPr lang="en-US" dirty="0" smtClean="0"/>
              <a:t>.</a:t>
            </a:r>
          </a:p>
          <a:p>
            <a:pPr algn="l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.slidesharecdn.com/gerd-130722212751-phpapp02/95/gastroesophageal-reflux-disease-13-638.jpg?cb=13745465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6076951" cy="53545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15616" y="2204864"/>
            <a:ext cx="756604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en-US" sz="3600" b="1" dirty="0">
                <a:solidFill>
                  <a:srgbClr val="0070C0"/>
                </a:solidFill>
                <a:latin typeface="AR BERKLEY" pitchFamily="2" charset="0"/>
              </a:rPr>
              <a:t>W</a:t>
            </a:r>
            <a:r>
              <a:rPr lang="en-US" sz="3600" b="1" dirty="0" smtClean="0">
                <a:solidFill>
                  <a:srgbClr val="0070C0"/>
                </a:solidFill>
                <a:latin typeface="AR BERKLEY" pitchFamily="2" charset="0"/>
              </a:rPr>
              <a:t>hat is the recommended approached to        </a:t>
            </a:r>
          </a:p>
          <a:p>
            <a:pPr lvl="0" algn="l"/>
            <a:r>
              <a:rPr lang="en-US" sz="3600" b="1" dirty="0" smtClean="0">
                <a:solidFill>
                  <a:srgbClr val="0070C0"/>
                </a:solidFill>
                <a:latin typeface="AR BERKLEY" pitchFamily="2" charset="0"/>
              </a:rPr>
              <a:t>        Diagnose and treat    </a:t>
            </a:r>
            <a:endParaRPr lang="en-US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r>
              <a:rPr lang="en-US" sz="3200" b="1" dirty="0" smtClean="0">
                <a:solidFill>
                  <a:srgbClr val="0070C0"/>
                </a:solidFill>
                <a:latin typeface="AR BERKLEY" pitchFamily="2" charset="0"/>
              </a:rPr>
              <a:t>         GERD in children  </a:t>
            </a:r>
          </a:p>
          <a:p>
            <a:pPr lvl="0" algn="l"/>
            <a:endParaRPr lang="en-US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endParaRPr lang="en-US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endParaRPr lang="en-US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r>
              <a:rPr lang="en-US" sz="3200" b="1" dirty="0" smtClean="0">
                <a:solidFill>
                  <a:srgbClr val="0070C0"/>
                </a:solidFill>
                <a:latin typeface="AR BERKLEY" pitchFamily="2" charset="0"/>
              </a:rPr>
              <a:t> </a:t>
            </a:r>
          </a:p>
          <a:p>
            <a:pPr lvl="0" algn="l"/>
            <a:endParaRPr lang="en-US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endParaRPr lang="ar-SA" sz="3200" b="1" dirty="0" smtClean="0">
              <a:solidFill>
                <a:srgbClr val="0070C0"/>
              </a:solidFill>
              <a:latin typeface="AR BERKLEY" pitchFamily="2" charset="0"/>
            </a:endParaRPr>
          </a:p>
          <a:p>
            <a:pPr lvl="0" algn="l"/>
            <a:r>
              <a:rPr lang="en-US" sz="3200" b="1" dirty="0" smtClean="0">
                <a:solidFill>
                  <a:srgbClr val="0070C0"/>
                </a:solidFill>
                <a:latin typeface="AR BERKLEY" pitchFamily="2" charset="0"/>
              </a:rPr>
              <a:t>               </a:t>
            </a:r>
            <a:endParaRPr lang="ar-SA" sz="3200" b="1" dirty="0">
              <a:solidFill>
                <a:srgbClr val="0070C0"/>
              </a:solidFill>
              <a:latin typeface="AR BERKLEY" pitchFamily="2" charset="0"/>
            </a:endParaRPr>
          </a:p>
        </p:txBody>
      </p:sp>
      <p:pic>
        <p:nvPicPr>
          <p:cNvPr id="4" name="Picture 10" descr="https://encrypted-tbn0.gstatic.com/images?q=tbn:ANd9GcTYs6amBZNCq-Pe-UdM9ZuqZTUE7m0EvQzj6b__RJNtjrQ4UjBdl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751981" cy="11521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Slide 19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40" y="1412776"/>
            <a:ext cx="8101408" cy="320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Slide 24. How to Confirm a Diagnosis of GERD in Children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Slide 22. Diagnostic Testing for GE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http://image.slidesharecdn.com/gerdpresentation-130104041507-phpapp02/95/gerd-presentation-11-638.jpg?cb=13572945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87624" y="764705"/>
            <a:ext cx="640871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4800" b="1" dirty="0" smtClean="0">
                <a:latin typeface="AR BLANCA" pitchFamily="2" charset="0"/>
              </a:rPr>
              <a:t>Gastro esophageal Reflux           Disease</a:t>
            </a:r>
            <a:r>
              <a:rPr lang="en-US" sz="4000" b="1" dirty="0" smtClean="0">
                <a:latin typeface="AR BLANCA" pitchFamily="2" charset="0"/>
              </a:rPr>
              <a:t>  </a:t>
            </a:r>
          </a:p>
          <a:p>
            <a:pPr algn="l"/>
            <a:endParaRPr lang="en-US" sz="4000" b="1" dirty="0" smtClean="0">
              <a:latin typeface="AR BLANCA" pitchFamily="2" charset="0"/>
            </a:endParaRPr>
          </a:p>
          <a:p>
            <a:pPr algn="l"/>
            <a:r>
              <a:rPr lang="en-US" sz="4000" b="1" dirty="0" smtClean="0">
                <a:latin typeface="AR BLANCA" pitchFamily="2" charset="0"/>
              </a:rPr>
              <a:t>     </a:t>
            </a:r>
            <a:endParaRPr lang="ar-SA" sz="3200" dirty="0">
              <a:latin typeface="AR BLANCA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03648" y="2708920"/>
            <a:ext cx="5328592" cy="70788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l"/>
            <a:r>
              <a:rPr lang="ar-SA" sz="4000" b="1" dirty="0" smtClean="0">
                <a:latin typeface="Andalus" pitchFamily="18" charset="-78"/>
                <a:cs typeface="Andalus" pitchFamily="18" charset="-78"/>
              </a:rPr>
              <a:t>مرض الارتداد المعدي المريئي  </a:t>
            </a:r>
            <a:endParaRPr lang="ar-SA" sz="40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11760" y="4005064"/>
            <a:ext cx="4446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dirty="0" smtClean="0">
                <a:latin typeface="AR BERKLEY" pitchFamily="2" charset="0"/>
              </a:rPr>
              <a:t> </a:t>
            </a:r>
            <a:endParaRPr lang="en-US" sz="2400" dirty="0" smtClean="0">
              <a:latin typeface="AR BERKLEY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icture"/>
          <p:cNvPicPr>
            <a:picLocks noChangeAspect="1" noChangeArrowheads="1"/>
          </p:cNvPicPr>
          <p:nvPr/>
        </p:nvPicPr>
        <p:blipFill>
          <a:blip r:embed="rId2" cstate="print"/>
          <a:srcRect l="4581" t="33109" r="12213" b="22972"/>
          <a:stretch>
            <a:fillRect/>
          </a:stretch>
        </p:blipFill>
        <p:spPr>
          <a:xfrm>
            <a:off x="228600" y="1219200"/>
            <a:ext cx="7543800" cy="4934943"/>
          </a:xfrm>
          <a:prstGeom prst="rect">
            <a:avLst/>
          </a:prstGeom>
          <a:noFill/>
        </p:spPr>
      </p:pic>
      <p:pic>
        <p:nvPicPr>
          <p:cNvPr id="4" name="Picture 10" descr="https://encrypted-tbn0.gstatic.com/images?q=tbn:ANd9GcTYs6amBZNCq-Pe-UdM9ZuqZTUE7m0EvQzj6b__RJNtjrQ4UjBdl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1" y="0"/>
            <a:ext cx="2209800" cy="864096"/>
          </a:xfrm>
          <a:prstGeom prst="rect">
            <a:avLst/>
          </a:prstGeom>
          <a:noFill/>
        </p:spPr>
      </p:pic>
      <p:pic>
        <p:nvPicPr>
          <p:cNvPr id="6" name="Picture 2" descr="PH-zond for gastroenterology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4191000"/>
            <a:ext cx="2667000" cy="2428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File:Bravo tracing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838200"/>
            <a:ext cx="7162800" cy="39624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 l="14844" t="22917" r="52344" b="54166"/>
          <a:stretch>
            <a:fillRect/>
          </a:stretch>
        </p:blipFill>
        <p:spPr bwMode="auto">
          <a:xfrm>
            <a:off x="5562600" y="4800600"/>
            <a:ext cx="3200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http://www.al-jazirah.com/2012/20121004/ec_129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953000"/>
            <a:ext cx="2514600" cy="1721223"/>
          </a:xfrm>
          <a:prstGeom prst="rect">
            <a:avLst/>
          </a:prstGeom>
          <a:noFill/>
        </p:spPr>
      </p:pic>
      <p:pic>
        <p:nvPicPr>
          <p:cNvPr id="5" name="Picture 10" descr="https://encrypted-tbn0.gstatic.com/images?q=tbn:ANd9GcTYs6amBZNCq-Pe-UdM9ZuqZTUE7m0EvQzj6b__RJNtjrQ4UjBdl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28600"/>
            <a:ext cx="1219201" cy="60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1272582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1475435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Definite clinical indication for pH monitoring ( ADULT 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Before fundoplication with normal endoscopy to rule out pathological reflux                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-Refractory reflux to medical treatment                                                                                        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-Persistent or recurrent symptoms after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antireflux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surgery                                                    </a:t>
            </a:r>
            <a:endParaRPr kumimoji="0" lang="en-US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-Patient with extra esophageal  manifestation of GERD  to confirm the  coexistence of GERD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6321" name="Object 214"/>
          <p:cNvGraphicFramePr>
            <a:graphicFrameLocks noChangeAspect="1"/>
          </p:cNvGraphicFramePr>
          <p:nvPr/>
        </p:nvGraphicFramePr>
        <p:xfrm>
          <a:off x="251520" y="4293096"/>
          <a:ext cx="4908748" cy="2160240"/>
        </p:xfrm>
        <a:graphic>
          <a:graphicData uri="http://schemas.openxmlformats.org/presentationml/2006/ole">
            <p:oleObj spid="_x0000_s56334" name="Image" r:id="rId3" imgW="1828804" imgH="1331640" progId="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>
            <a:off x="5652120" y="5691157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</a:pPr>
            <a:r>
              <a:rPr lang="en-GB" i="1" dirty="0" smtClean="0"/>
              <a:t>GI Motility online</a:t>
            </a:r>
            <a:r>
              <a:rPr lang="en-GB" dirty="0" smtClean="0"/>
              <a:t> (May 2006) | doi:10.1038/gimo31</a:t>
            </a:r>
            <a:endParaRPr lang="en-GB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611560" y="1584449"/>
            <a:ext cx="75608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6E831" charset="0"/>
              </a:rPr>
              <a:t>Combined Multiple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6E831" charset="0"/>
              </a:rPr>
              <a:t>Intraluminal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6E831" charset="0"/>
              </a:rPr>
              <a:t> Impedance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6E831" charset="0"/>
              </a:rPr>
              <a:t>and pH Monitoring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*MII is a procedure for measuring the movement of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fluids, solids, and air in the esophagus.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-MII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AdvP41153C" charset="0"/>
              </a:rPr>
              <a:t> measures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changes in the electrical impedance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ie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, resistance)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between multiple electrodes located along an esophageal  catheter.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128792" cy="4731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Slide 16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286251" cy="3209925"/>
          </a:xfrm>
          <a:prstGeom prst="rect">
            <a:avLst/>
          </a:prstGeom>
          <a:noFill/>
        </p:spPr>
      </p:pic>
      <p:pic>
        <p:nvPicPr>
          <p:cNvPr id="115722" name="Picture 10" descr="Slide 15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429000"/>
            <a:ext cx="4286251" cy="3209925"/>
          </a:xfrm>
          <a:prstGeom prst="rect">
            <a:avLst/>
          </a:prstGeom>
          <a:noFill/>
        </p:spPr>
      </p:pic>
      <p:pic>
        <p:nvPicPr>
          <p:cNvPr id="4" name="Picture 3" descr="Slide 29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60648"/>
            <a:ext cx="302433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AutoShape 2" descr="Slide 17.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15714" name="Picture 2" descr="Slide 17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496944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Slide 25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669674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Treatment of GE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51520" y="1368558"/>
            <a:ext cx="8568952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roadway" pitchFamily="82" charset="0"/>
                <a:ea typeface="Calibri" pitchFamily="34" charset="0"/>
                <a:cs typeface="AdvP46E831"/>
              </a:rPr>
              <a:t>DEFINITIONS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dvP46E831"/>
              </a:rPr>
              <a:t> 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*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GER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is the involuntary passage of gastric contents into the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The esophagus with or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without regurgitation and vomiting.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GER is a normal </a:t>
            </a: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hysiologic process occurring several times per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 Day in 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ealthy infants, children, and adults particularly after meal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="1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*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Most episodes of GER in healthy individuals last&lt;3 minutes, 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Occur in the 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ostprandial period, and cause few or no symptoms. 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In Contrast,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GERD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is present when the reflux of gastric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Contents causes  symptoms and/or complications.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0" descr="https://encrypted-tbn0.gstatic.com/images?q=tbn:ANd9GcTYs6amBZNCq-Pe-UdM9ZuqZTUE7m0EvQzj6b__RJNtjrQ4UjBdl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2968005" cy="86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image.slidesharecdn.com/gerd-20in-20infants-130829114236-phpapp01/95/gerd-in-infants-17-638.jpg?cb=1377794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6076951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 descr="data:image/jpeg;base64,/9j/4AAQSkZJRgABAQAAAQABAAD/2wCEAAkGBxQTEhUUExQVFRUWGBcaFxUVFxQXFRUXGBYYFxQYFxgYHCggGBwlHxcWITEhJSkrLi4uFx8zODMsNygtLisBCgoKDg0OGxAQGiwmICYsLCwsLCwsLCwsLS4sLCwsNywsLSwtLywsLDQsLCwsLCwsLCwsLCwsLCwsLCwsLCwsLP/AABEIANIA8AMBIgACEQEDEQH/xAAcAAEAAQUBAQAAAAAAAAAAAAAABgIDBAUHAQj/xABCEAABAwEFBQYDBAkDBAMAAAABAAIDEQQFEiExBkFRYXETIjKBkaEHscEjQtHwFENSYnKCksLhorLxJDNz4hU0U//EABoBAQADAQEBAAAAAAAAAAAAAAACBAUDAQb/xAAsEQACAgEEAQIFBAMBAAAAAAAAAQIDEQQSITFBE1EFInGRsTJhgcFSodEU/9oADAMBAAIRAxEAPwDuCL1FEHi9RF6AiIgCIi9AREQBERAEREAREQBERAEREAREQBERAEREAREQBERAEREAUK2z2/jsj+xiDZJgKuxGjI66YqZud+6KcyFLrbaBHG950Y0uPkKr5vvmyvcHWl+bpZHuPmaj5q1paozl8xX1Fkox+UlNl+JNsdO3HI3BXNrWNAp51PuuwXXbxK0HeRXqvmTHoV2b4eXtjgbxZ8lY1tEYxUoo46S5ybjJnQ0XgK9WaXgiIgCIiAIixb0tPZxPfvAy6nIe5QEA28+ID4ZHWey0Dm5PlIrR37LAcqjeTXpvWJsPtjNI/BNIXnn/AIUe21sHhlHRy0N2WsxyNcOK1IUQlTwilKyUbOT6Ms02KvEfLcVfUc2fvEPYx9d1D0KkazGsPDLoREXgCIiAIiIAiIgCIiAIiIAiIgNPtU7/AKdzf2zh8tT8lzW97sDrM5lPDmPqp7tZN3mN4An1NB8io65qnCbi+DnKKkccjbQlu8KY/Du8uzmwE5OWh2isnY2h2WRNQrdllMcjXhbskravqjIi3VafRVhtzaiM1xUJGRphHPTyWwxKH3Vbw6OKYbsndDr9PRSthWC44NpPJg26/oYX4JC4HXwmhHEHQqw7aqzgVxOpxwlWdrbnltDGdj2WJpNe1LgC0jcWgmtQPdRiLY+3hpbisuE7iZTT/QukYQay2RblnoljtqrOACS6h34cvmq5NpYQ0OOOh0IbX6qHRbG3gGlvaWXCdx7U/wBiyru2Tt8eEGazFocDhwyHQ1IBoF64V/5Hm6XsTwPqK6ct4XtV5RKLidCBfEuytigdKGVY6geG5AEmjXcs8j1C5HH/AML6Kvy7m2iCSF/hkaWnlUZEcxqvnfsXRvfE/wAcbi09Wmhpy3rS0M004lPVR6kT/wCHd7fq3FdTsMtW03jL8F8+XVajFK1w4rtlx28ODH1ycKH6LhrKtsty8nXTz3RwSBERUzuEREAREQBERAEREAREQBERARTaofaj+Af7nLSBb7awd9v8P1P+Vo2714RIjt3YcTBINRqojG7EzouoXlZhJG5nEH/C5fZm4JHMPMLZ0NmYbfYzdXDEs+50X4dXiHxuhd5LpF0TYmAHVvdPl+QuGbNWwwWkcCV2S7Z6SfuyCo6j/HyVTV17Z59y3prN0PobuZmJpbxHvuVuwSktz1GqvBYmLBJyOf4qkyybBFjS25jcq1PAKlluB6ccsuq83IlsljODIciVXjSpEQVxv4t3P2NpZaWjuy91/wD5GjKvVo/0Lsq0W2Nyi12WSL7xFWHg8ZtPqF0qs9OakQshvi0cNaKhT/YK9MTTG4rnVicQS1wIc0kEHUEZEHocltrptnYzNO4la19asgUKZ7ZHerDNiYDvGR6hZC0Nx20HCa5PHvuW+WJ0aQREQBERAEREAREQBERAEREBGdrPGz+E/NR0up5KRbXeKPofmFG5fz+fVeeSJ6SuebYWPs58Y0dmp+059Fotr7F2kJI1bmreks2WIr6iG6DIrMcmvC6hs1b+1szXA96Oh9Fy6634mFm8KT/D+8MEpidocloauG6GfYq6WeJY9zslmlDmhw0IqsW9h3K8CKnkcisW456B0ZPhOXQrMtU7CC0kZggiqxpRzwakZJPLNZLK1oz6BY0VpDXVL6AHXINJGra1zp0WHdtpFXNkkBMTi0tNAcqFrj1BafNUzxtkkqxjnZZGuBg366kEkk0rVU+fBp7oJcvgklnvEYmCmTjQ/umlR5Ze4WxJoVE7LZntdieW8qCoBrlly9Vt7JO4Dvydoa5HCG0B0GSsVb8fMjPunUn8kvyblUuWFJeTWtJNch5+yjs1/SyGre63d/yuuDnF56IJ8TrnFntYnYPs5/FTQSDxeoz6hy0Lm4m1GoUu+IFqc+xvD6HC5jgd4IcAfYn1UKumeuRWrpZuVeH4KOojtnn3OibD3pjjwE5jTyXSrHPjYHevXeuFXNajDOOBXXrhtgJpXJ4qOu9UtVXtlleSzTPdE3qIiqnYIipe8DUgdTRAVIiIAiIgCIiAIiICM7Yax9H/ANqjTwVJNstYv5/7FG3OXnkiUNcrdoYCCDvqvGnMjgfY6fnkvHvqprs8ZzosMNoLTxWeXmKZrxkKjNXttLJRzZR5q0PtIAd4W3XNTgn/AAZUouE2l9ToN521wiZaIzSoo4jmtVZ7ZJI6jKvd1+fBNj7SJ7NJA7PI0UeuGwSh8kcrzhYaMaMjWvjJGeKgFOpWNqLo6TMpLPhF/wD8lmucYVy255b/AGJxYLE2OR8rgHSvDancA0UFDqTzV+O3ukPdBApm7cOQ4nosO77UXR0diq0luJ9KvAAId708leuUfYR11Ir6kkeynTOFkPUiu+SlqI213ejN/p4+2PybBjuausmoSD5fUevzCsjJWnvyPIj3y9MwfJSPN2DZytxtOYru5HUHnmtBc16RNke2ZjhQ0B1ayuYqBqeJ3LYGpFWmjhu4haa10MpcBQyCpp4SRkcuOh81Q107Kq98H00avwz07L/Tmu0/v3/0t/EvZ10lmMlncSG0c5g7wewZnCeI150ouZ2E90OGo1XbNnrRUGF2mZby4j6+q5btVc/6HbHNA+ylq5nAVPeb5H2IWl8M1Ktjny/6OfxDTuqePC/vyeynEwOGoU42PvTHGM+83MeSgd3PoSw6FZ9w2swT03FXNRXui0Vqp7ZHdbNMHtDhvCurRbO2vVm495v1C3qxy+FrrXaS1zsq0AzA8O+muZzGnELYqxPZGPriGuRoSK9aHNcroylH5eycGk+THsMzauDQRp3aZZUqcsvvD0Wc0q3DA1tcIpU1J1JPMlXV7VFxjhnk2m+AiIuhEIiIAiIgIxtp+q/n/tURndRS3bU/9r+f+1ROQVXhFlrtND5Hz0/PNePcrbmUK9B04qaIsxb7s/aRObyyUW2dmoXRuUxlKg96R9jaKjQmq0dJLKcCnqY4ambq47UbPahuBKkV8wdnaQ8eGUeVdfxUYvdlWslHJSdsn6RYg4eKP6aKt8U03r1PHf8Aa6LPw/UehYm+l+H2VQynto2CveDsuYpT0qT/ACqRxxUAHQegooHZjbJpYXQ9mC0ucZMywMdVnfB3nUAGvop1JPQc9FT0EZQojCS6z+SPxNwlqpzT7x+Eii1TUyCpjjBaWn7wIPmKK2G7yrlVcM7t5PI56gGmeVepGfzWlvSDtJo4e8GdswuIJbVjmPJbiGmYOXABbmzwnvefvVw/3D0Swgl+NoyLGg88yR6VPqoTgpJpkqrJQshL2ZjWC7RDaGOhcezNCY3PLhmBQsLjUZHMVp6LP+IOz/6TZyGj7RneYf3hu8xkr8cEJIIAxN/ZqAKAClBloAFvoZhKzpkRzXGmDp69zYt1EdR9j58s01QHb25EfittbW1a2QahX9u7o/RbWXgUinqeQf8AeHKuvmeCsXO+oMZ8luKSnFSRl4cZbWTbZW9Ksa4HNh9t66RDIHNDhoRULhuz9r7GYsOhXWNmLZVpjJ8OY6FZWpr2yL9Ut0TeoiKudQiIgCIiAIiIAiIgIttzpF1d8mqJBylm3fhi/id8goe4rwiz2Vyxnuoev0/IVcrljzHKvDP8VNEWVyPUf2ms2JmIatW4c9Y9obiaQVYqltkmcrI7k0YFxP7WAsO4LZ7GWzBK6F2jqiijdxz9lPhOhK2d6N7KZsjdCQVoTW5Ne5Ure3D9uGSm5ndlLLZ6UBONtBStfF571uCFH78lNIbVGaUpj4U0P55LOjskz+82QGtCA4AChFRm0kKljKyVLN1c3BJv2+jM9woqw5a9t4SMNJmUH7Tc2+u5ZjXBwqx2X59VH9wpptpd+z4ZdktIaRXePkf/AGVu9LwaIiGOAyoBwP1WsvOFzqa1/wAE/wBoVhlzOcB3gNSTTnwUlFds42XW8xhHJvbO3CwU4etfqt5cT6Eg7x7j/n2WnAoAOAokl4/o4bK7QOAP81W/Vc5GhQ9skZm3NxC1WZ7PveJh4PGbfw6FcYu+0EEE5OaaOG8EZGq6fbNq3uOQGHnquT3zeDTbJ3N0LqkDSpaMVPOqsaO3D2PyWNVBNb14JFerPDK3lVTLZa9vA/hk7mFDbmmEsRYfJZGz85jeY3aLpfDdFr2PKZ859zurXVFRoV6tHstb8cWAnvMy6jct094GqysF4qRY5tQ4FVstAPLqvcHm5F1EReHoREQBERARbbwfZx/xH5KEueptt4e5H/E75D8FBHlCLPSVRVUVVqZy6JEWWid3Akeipk0VpzzjPMV8xkfanovS5dUQNBfbMDw8cVv5P+osocPE1a69YsbCmxdrzdE7er1csw+hUksT+pIdmJhNZ3wPzyNAVtNlJGiMQFx+xown72E5sqelPRRewymzWrPQlbS+Jf0e0smaO5IQyQ7g1xqx3kcX9SzPilcnW9v1L2icfUjKXjgnsl3tAIGI8u79fxWqtFhDXENIrrQLZY5gMJaHggUcOHX8VgT2Z7pKkYc6ajLLLIfPmsSnVSqmtuUs8p5xg0tVo4Xwe5Jyxw1jOfqURRGjsQqdw403Z8c1da49VUajXUfRWA4gkZ61HQ5/WnkvoU01lHyzWx4ZfxjeFrtogHwPbmMqjmW94fJZleK0G11swsDBkXfRe4yRnZsjkilqmtDo6RgEkZEAk+nFQ2KySNc9r2uDw44g4EGuudV1DYqTvEHcsj4jXYGzRzgd2UYHcMYFWHzGL+kL2mO21ZLld3r0Z+5BbgtpY8VUjvaLC5srdCorboMDgQpXdk3b2ct3tGS0J+JHKp4biSzZm8qOY6uTsnLoDIiTQ6ceXJcSuK8AyrHupw3rsOyt5CaBpBqW5H6fnksu+G2RowxJG2ELeAVqazilRqshFXydGkYbHvpkrkM9TQ6rIViaCpqF6Rw0X0WGYnNzB/PRX4JcQ5pg9TLqIvKqJI458U7VPaayRyGOGzTOhdEKhzn4QTKXA5jOgb571h3bNjiY7iPcZFe7fbVg3nNZSA2Atax7iKUmax57SvCjwzP9lp3LW7LSA2ZlCD4q03d4mh8qL2B5I27yrE5V6QKy8LtFEGYr218lbLlkOyWI5dEQZQ81Wkgk7K0Bw0qFuHaLTbQyYA3D43HXgBr7n2Xeuahy+jlZBy6JDtbOwdm+oBIrU09hWp9gq7PfLLTEIXOa4kFvhLTnyBcDQ0OoOWi572VTVxLjxKy7MACKCmeu9VrNRuWMHaNODuOxF59pZxG49+KjXV1oMgT5CnULbW9xJAG8a/Jcp2Yvgxy4wa0IDhxGXvvXRL0vpoa0hrnHUECuX5KoKiUbk4rgPWVy08o2SxKPHPb9n/P5K2UrmKHiCfqrr2gU9D03H1+ZWts97QzZA4X8DvV5wdUtOhBHqNy0cGSrE1mPJflDRmue39aTNaJMObYo3H0FSpNfF54IMX3iBlwqK/X2Wi2NsONtoc774LM+BBxfReor2yU2oo3uz12hjWuxDvNBA0P+Vu7zsYtVlls+sjRijJ1qM2ehFOhWo2emxQMBqcIwkbwW5LbwuLHNcN3Hhw6L2Wc5O+karSx0+zk9rGNoNCDTQ6g7weYVu5ryEJOLEd2FlMR5VPhHNZu1dpZHaZ2s1c+uGngLgHOHPM+61N2MHi46dF3t1G2HHbLlVO6zPhf7M6zsmcS5n2dd2I+9NVONgr0lgmYySjmSODC4HQuNG1B1zoorAaKU7EWYzWqPgw4zyDMx/qwjzWdOcpPlmgoqK4OuoiKJ6EREAWJF48uayJq0yWNZTQ0Oq9RCXaL1qcQ0kbgV833neF5ZdrLawS9uAOdMO8SQAznnoF9LELFtN3xvFHNB6gH5qLWSZ8p29zn944icRBcQ4583Hf1Up2Lj7OFwJGbqjpQVXZLdsRZntc3sxhdmWgkNJ40BpXmozavhoyP/AOu98X7p+0Z7mvuV0rwiEss0bnVVpXrXs/bIf1YlaPvRHP8ApOZPQLVfpwBo6rHDVrwWkddwXVYIPJlPasSYU88vz7q+ZKiu7iNFYtngJGozHUaLqokGyyAo1eEuN5PDRSG0yDAXDQjLzUZtGQULVxglBmO4gKgWgArGmkVkSearNYOxsbivJwmo7Kq69s/bw9ga7Ogy5jgOY/Oi4c6TvBzciDXipzs5fzcBJcG5ZgkDCeIJ+a61WJJxZla7TT9RWwX7M6FediaaOAGWpGTgPwVh1sMdMWnHRc0tO1Jjf9k90hr3nOrhOeYaNTXj7FXX7aSTENkawAloBGLLmePsvfWWDi9Db+qKwSq9XdrG8DOne8g9wPoKLH2cZaGgmJwLRmWHQ+fFRey7XFkjXdmC0ClKnERpWunPRbez7YwRg4GyZ7sIy5eJI2Lycp6G9NYX2wTu57Ww4hTA4nEQdKnX5LLt0jmsJqK8a6LnMm2seHuQmo3kgfKp91rb12slmbgyYzeGk1d1JNachRSnNeDvRpbsYmsGtvi3Ge1ySDMOoGnjhAaD56raWIhoAGZWpinGQpvWdHaQuXfZrxiorCNxE4lda+Gt0dnEZneKTJvJoP1PyXKLhjdNIxjBVznADzK+g7FZxHG1g0aAPRQZMvoiLwBEVqaXDTmgbwXViWrJwIVw2oc1biBc6p0/OS9RCTzwjLREXhMJREQFp9nady1tv2ehlFJGNeODmg+ldFt0XuQQG2/DOE1MLnxH91xcPOve91Hbz2MtkYNGsnbxacD6eYp5Z9V2BeEKSm0RcEz5xvCzujYGva9jgSMLwQ6moyUatMMjjk0r6vks7HeJrT1APzVAsMf/AObP6W/gpyubIxrwfJX/AMJO7SN3oVcj2WtR0if6FfWgs7P2W+gVQibwHoFxfJM+VIthrY7SF/oVlR/Dq3H9S70X1HhCUXmD0+Z4vhfbz+qKzY/hHbSPCB1cF9GIvQfPI+ENs34B/MrsXwetZ/Y/qXemipV5raKCbZ61g4dZvgxaPvSRjzJ+iyh8GJN8zfddoRTPDkFn+DdPFN6Lc3f8J7Ow1f3+pcP9pC6MiA012bNWeD/twxNP7TWNxf1araRu3FXCscsrlooPhol4ZdkmAViC0U1VbbKN+auOhB3LpwcvmPDO3irDjjdyV4WZvNXWtA0Q9w32Udg3gqwF6i8JYCIiAIiIAiIgCIiAIiIAiIgCIiAIiICy5pGYVcbqhVlWjHwUMNdEs57LqKwx9FW2XivVNBxZcRWXycF72qb0NrK8YVs5uXjGVV1rKKPMhwipERdCIREQBERAEREAREQBERAEREAREQBERAEREAREQBERAeUVqUL1FGXRKPZ7EF6GiqIkeg+ytERSIhERAEREAREQH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0420" name="AutoShape 4" descr="data:image/jpeg;base64,/9j/4AAQSkZJRgABAQAAAQABAAD/2wCEAAkGBxQTEhUUExQVFRUWGBcaFxUVFxQXFRUXGBYYFxQYFxgYHCggGBwlHxcWITEhJSkrLi4uFx8zODMsNygtLisBCgoKDg0OGxAQGiwmICYsLCwsLCwsLCwsLS4sLCwsNywsLSwtLywsLDQsLCwsLCwsLCwsLCwsLCwsLCwsLCwsLP/AABEIANIA8AMBIgACEQEDEQH/xAAcAAEAAQUBAQAAAAAAAAAAAAAABgIDBAUHAQj/xABCEAABAwEFBQYDBAkDBAMAAAABAAIDEQQFEiExBkFRYXETIjKBkaEHscEjQtHwFENSYnKCksLhorLxJDNz4hU0U//EABoBAQADAQEBAAAAAAAAAAAAAAACBAUDAQb/xAAsEQACAgEEAQIFBAMBAAAAAAAAAQIDEQQSITFBE1EFInGRsTJhgcFSodEU/9oADAMBAAIRAxEAPwDuCL1FEHi9RF6AiIgCIi9AREQBERAEREAREQBERAEREAREQBERAEREAREQBERAEREAUK2z2/jsj+xiDZJgKuxGjI66YqZud+6KcyFLrbaBHG950Y0uPkKr5vvmyvcHWl+bpZHuPmaj5q1paozl8xX1Fkox+UlNl+JNsdO3HI3BXNrWNAp51PuuwXXbxK0HeRXqvmTHoV2b4eXtjgbxZ8lY1tEYxUoo46S5ybjJnQ0XgK9WaXgiIgCIiAIixb0tPZxPfvAy6nIe5QEA28+ID4ZHWey0Dm5PlIrR37LAcqjeTXpvWJsPtjNI/BNIXnn/AIUe21sHhlHRy0N2WsxyNcOK1IUQlTwilKyUbOT6Ms02KvEfLcVfUc2fvEPYx9d1D0KkazGsPDLoREXgCIiAIiIAiIgCIiAIiIAiIgNPtU7/AKdzf2zh8tT8lzW97sDrM5lPDmPqp7tZN3mN4An1NB8io65qnCbi+DnKKkccjbQlu8KY/Du8uzmwE5OWh2isnY2h2WRNQrdllMcjXhbskravqjIi3VafRVhtzaiM1xUJGRphHPTyWwxKH3Vbw6OKYbsndDr9PRSthWC44NpPJg26/oYX4JC4HXwmhHEHQqw7aqzgVxOpxwlWdrbnltDGdj2WJpNe1LgC0jcWgmtQPdRiLY+3hpbisuE7iZTT/QukYQay2RblnoljtqrOACS6h34cvmq5NpYQ0OOOh0IbX6qHRbG3gGlvaWXCdx7U/wBiyru2Tt8eEGazFocDhwyHQ1IBoF64V/5Hm6XsTwPqK6ct4XtV5RKLidCBfEuytigdKGVY6geG5AEmjXcs8j1C5HH/AML6Kvy7m2iCSF/hkaWnlUZEcxqvnfsXRvfE/wAcbi09Wmhpy3rS0M004lPVR6kT/wCHd7fq3FdTsMtW03jL8F8+XVajFK1w4rtlx28ODH1ycKH6LhrKtsty8nXTz3RwSBERUzuEREAREQBERAEREAREQBERARTaofaj+Af7nLSBb7awd9v8P1P+Vo2714RIjt3YcTBINRqojG7EzouoXlZhJG5nEH/C5fZm4JHMPMLZ0NmYbfYzdXDEs+50X4dXiHxuhd5LpF0TYmAHVvdPl+QuGbNWwwWkcCV2S7Z6SfuyCo6j/HyVTV17Z59y3prN0PobuZmJpbxHvuVuwSktz1GqvBYmLBJyOf4qkyybBFjS25jcq1PAKlluB6ccsuq83IlsljODIciVXjSpEQVxv4t3P2NpZaWjuy91/wD5GjKvVo/0Lsq0W2Nyi12WSL7xFWHg8ZtPqF0qs9OakQshvi0cNaKhT/YK9MTTG4rnVicQS1wIc0kEHUEZEHocltrptnYzNO4la19asgUKZ7ZHerDNiYDvGR6hZC0Nx20HCa5PHvuW+WJ0aQREQBERAEREAREQBERAEREBGdrPGz+E/NR0up5KRbXeKPofmFG5fz+fVeeSJ6SuebYWPs58Y0dmp+059Fotr7F2kJI1bmreks2WIr6iG6DIrMcmvC6hs1b+1szXA96Oh9Fy6634mFm8KT/D+8MEpidocloauG6GfYq6WeJY9zslmlDmhw0IqsW9h3K8CKnkcisW456B0ZPhOXQrMtU7CC0kZggiqxpRzwakZJPLNZLK1oz6BY0VpDXVL6AHXINJGra1zp0WHdtpFXNkkBMTi0tNAcqFrj1BafNUzxtkkqxjnZZGuBg366kEkk0rVU+fBp7oJcvgklnvEYmCmTjQ/umlR5Ze4WxJoVE7LZntdieW8qCoBrlly9Vt7JO4Dvydoa5HCG0B0GSsVb8fMjPunUn8kvyblUuWFJeTWtJNch5+yjs1/SyGre63d/yuuDnF56IJ8TrnFntYnYPs5/FTQSDxeoz6hy0Lm4m1GoUu+IFqc+xvD6HC5jgd4IcAfYn1UKumeuRWrpZuVeH4KOojtnn3OibD3pjjwE5jTyXSrHPjYHevXeuFXNajDOOBXXrhtgJpXJ4qOu9UtVXtlleSzTPdE3qIiqnYIipe8DUgdTRAVIiIAiIgCIiAIiICM7Yax9H/ANqjTwVJNstYv5/7FG3OXnkiUNcrdoYCCDvqvGnMjgfY6fnkvHvqprs8ZzosMNoLTxWeXmKZrxkKjNXttLJRzZR5q0PtIAd4W3XNTgn/AAZUouE2l9ToN521wiZaIzSoo4jmtVZ7ZJI6jKvd1+fBNj7SJ7NJA7PI0UeuGwSh8kcrzhYaMaMjWvjJGeKgFOpWNqLo6TMpLPhF/wD8lmucYVy255b/AGJxYLE2OR8rgHSvDancA0UFDqTzV+O3ukPdBApm7cOQ4nosO77UXR0diq0luJ9KvAAId708leuUfYR11Ir6kkeynTOFkPUiu+SlqI213ejN/p4+2PybBjuausmoSD5fUevzCsjJWnvyPIj3y9MwfJSPN2DZytxtOYru5HUHnmtBc16RNke2ZjhQ0B1ayuYqBqeJ3LYGpFWmjhu4haa10MpcBQyCpp4SRkcuOh81Q107Kq98H00avwz07L/Tmu0/v3/0t/EvZ10lmMlncSG0c5g7wewZnCeI150ouZ2E90OGo1XbNnrRUGF2mZby4j6+q5btVc/6HbHNA+ylq5nAVPeb5H2IWl8M1Ktjny/6OfxDTuqePC/vyeynEwOGoU42PvTHGM+83MeSgd3PoSw6FZ9w2swT03FXNRXui0Vqp7ZHdbNMHtDhvCurRbO2vVm495v1C3qxy+FrrXaS1zsq0AzA8O+muZzGnELYqxPZGPriGuRoSK9aHNcroylH5eycGk+THsMzauDQRp3aZZUqcsvvD0Wc0q3DA1tcIpU1J1JPMlXV7VFxjhnk2m+AiIuhEIiIAiIgIxtp+q/n/tURndRS3bU/9r+f+1ROQVXhFlrtND5Hz0/PNePcrbmUK9B04qaIsxb7s/aRObyyUW2dmoXRuUxlKg96R9jaKjQmq0dJLKcCnqY4ambq47UbPahuBKkV8wdnaQ8eGUeVdfxUYvdlWslHJSdsn6RYg4eKP6aKt8U03r1PHf8Aa6LPw/UehYm+l+H2VQynto2CveDsuYpT0qT/ACqRxxUAHQegooHZjbJpYXQ9mC0ucZMywMdVnfB3nUAGvop1JPQc9FT0EZQojCS6z+SPxNwlqpzT7x+Eii1TUyCpjjBaWn7wIPmKK2G7yrlVcM7t5PI56gGmeVepGfzWlvSDtJo4e8GdswuIJbVjmPJbiGmYOXABbmzwnvefvVw/3D0Swgl+NoyLGg88yR6VPqoTgpJpkqrJQshL2ZjWC7RDaGOhcezNCY3PLhmBQsLjUZHMVp6LP+IOz/6TZyGj7RneYf3hu8xkr8cEJIIAxN/ZqAKAClBloAFvoZhKzpkRzXGmDp69zYt1EdR9j58s01QHb25EfittbW1a2QahX9u7o/RbWXgUinqeQf8AeHKuvmeCsXO+oMZ8luKSnFSRl4cZbWTbZW9Ksa4HNh9t66RDIHNDhoRULhuz9r7GYsOhXWNmLZVpjJ8OY6FZWpr2yL9Ut0TeoiKudQiIgCIiAIiIAiIgIttzpF1d8mqJBylm3fhi/id8goe4rwiz2Vyxnuoev0/IVcrljzHKvDP8VNEWVyPUf2ms2JmIatW4c9Y9obiaQVYqltkmcrI7k0YFxP7WAsO4LZ7GWzBK6F2jqiijdxz9lPhOhK2d6N7KZsjdCQVoTW5Ne5Ure3D9uGSm5ndlLLZ6UBONtBStfF571uCFH78lNIbVGaUpj4U0P55LOjskz+82QGtCA4AChFRm0kKljKyVLN1c3BJv2+jM9woqw5a9t4SMNJmUH7Tc2+u5ZjXBwqx2X59VH9wpptpd+z4ZdktIaRXePkf/AGVu9LwaIiGOAyoBwP1WsvOFzqa1/wAE/wBoVhlzOcB3gNSTTnwUlFds42XW8xhHJvbO3CwU4etfqt5cT6Eg7x7j/n2WnAoAOAokl4/o4bK7QOAP81W/Vc5GhQ9skZm3NxC1WZ7PveJh4PGbfw6FcYu+0EEE5OaaOG8EZGq6fbNq3uOQGHnquT3zeDTbJ3N0LqkDSpaMVPOqsaO3D2PyWNVBNb14JFerPDK3lVTLZa9vA/hk7mFDbmmEsRYfJZGz85jeY3aLpfDdFr2PKZ859zurXVFRoV6tHstb8cWAnvMy6jct094GqysF4qRY5tQ4FVstAPLqvcHm5F1EReHoREQBERARbbwfZx/xH5KEueptt4e5H/E75D8FBHlCLPSVRVUVVqZy6JEWWid3Akeipk0VpzzjPMV8xkfanovS5dUQNBfbMDw8cVv5P+osocPE1a69YsbCmxdrzdE7er1csw+hUksT+pIdmJhNZ3wPzyNAVtNlJGiMQFx+xown72E5sqelPRRewymzWrPQlbS+Jf0e0smaO5IQyQ7g1xqx3kcX9SzPilcnW9v1L2icfUjKXjgnsl3tAIGI8u79fxWqtFhDXENIrrQLZY5gMJaHggUcOHX8VgT2Z7pKkYc6ajLLLIfPmsSnVSqmtuUs8p5xg0tVo4Xwe5Jyxw1jOfqURRGjsQqdw403Z8c1da49VUajXUfRWA4gkZ61HQ5/WnkvoU01lHyzWx4ZfxjeFrtogHwPbmMqjmW94fJZleK0G11swsDBkXfRe4yRnZsjkilqmtDo6RgEkZEAk+nFQ2KySNc9r2uDw44g4EGuudV1DYqTvEHcsj4jXYGzRzgd2UYHcMYFWHzGL+kL2mO21ZLld3r0Z+5BbgtpY8VUjvaLC5srdCorboMDgQpXdk3b2ct3tGS0J+JHKp4biSzZm8qOY6uTsnLoDIiTQ6ceXJcSuK8AyrHupw3rsOyt5CaBpBqW5H6fnksu+G2RowxJG2ELeAVqazilRqshFXydGkYbHvpkrkM9TQ6rIViaCpqF6Rw0X0WGYnNzB/PRX4JcQ5pg9TLqIvKqJI458U7VPaayRyGOGzTOhdEKhzn4QTKXA5jOgb571h3bNjiY7iPcZFe7fbVg3nNZSA2Atax7iKUmax57SvCjwzP9lp3LW7LSA2ZlCD4q03d4mh8qL2B5I27yrE5V6QKy8LtFEGYr218lbLlkOyWI5dEQZQ81Wkgk7K0Bw0qFuHaLTbQyYA3D43HXgBr7n2Xeuahy+jlZBy6JDtbOwdm+oBIrU09hWp9gq7PfLLTEIXOa4kFvhLTnyBcDQ0OoOWi572VTVxLjxKy7MACKCmeu9VrNRuWMHaNODuOxF59pZxG49+KjXV1oMgT5CnULbW9xJAG8a/Jcp2Yvgxy4wa0IDhxGXvvXRL0vpoa0hrnHUECuX5KoKiUbk4rgPWVy08o2SxKPHPb9n/P5K2UrmKHiCfqrr2gU9D03H1+ZWts97QzZA4X8DvV5wdUtOhBHqNy0cGSrE1mPJflDRmue39aTNaJMObYo3H0FSpNfF54IMX3iBlwqK/X2Wi2NsONtoc774LM+BBxfReor2yU2oo3uz12hjWuxDvNBA0P+Vu7zsYtVlls+sjRijJ1qM2ehFOhWo2emxQMBqcIwkbwW5LbwuLHNcN3Hhw6L2Wc5O+karSx0+zk9rGNoNCDTQ6g7weYVu5ryEJOLEd2FlMR5VPhHNZu1dpZHaZ2s1c+uGngLgHOHPM+61N2MHi46dF3t1G2HHbLlVO6zPhf7M6zsmcS5n2dd2I+9NVONgr0lgmYySjmSODC4HQuNG1B1zoorAaKU7EWYzWqPgw4zyDMx/qwjzWdOcpPlmgoqK4OuoiKJ6EREAWJF48uayJq0yWNZTQ0Oq9RCXaL1qcQ0kbgV833neF5ZdrLawS9uAOdMO8SQAznnoF9LELFtN3xvFHNB6gH5qLWSZ8p29zn944icRBcQ4583Hf1Up2Lj7OFwJGbqjpQVXZLdsRZntc3sxhdmWgkNJ40BpXmozavhoyP/AOu98X7p+0Z7mvuV0rwiEss0bnVVpXrXs/bIf1YlaPvRHP8ApOZPQLVfpwBo6rHDVrwWkddwXVYIPJlPasSYU88vz7q+ZKiu7iNFYtngJGozHUaLqokGyyAo1eEuN5PDRSG0yDAXDQjLzUZtGQULVxglBmO4gKgWgArGmkVkSearNYOxsbivJwmo7Kq69s/bw9ga7Ogy5jgOY/Oi4c6TvBzciDXipzs5fzcBJcG5ZgkDCeIJ+a61WJJxZla7TT9RWwX7M6FediaaOAGWpGTgPwVh1sMdMWnHRc0tO1Jjf9k90hr3nOrhOeYaNTXj7FXX7aSTENkawAloBGLLmePsvfWWDi9Db+qKwSq9XdrG8DOne8g9wPoKLH2cZaGgmJwLRmWHQ+fFRey7XFkjXdmC0ClKnERpWunPRbez7YwRg4GyZ7sIy5eJI2Lycp6G9NYX2wTu57Ww4hTA4nEQdKnX5LLt0jmsJqK8a6LnMm2seHuQmo3kgfKp91rb12slmbgyYzeGk1d1JNachRSnNeDvRpbsYmsGtvi3Ge1ySDMOoGnjhAaD56raWIhoAGZWpinGQpvWdHaQuXfZrxiorCNxE4lda+Gt0dnEZneKTJvJoP1PyXKLhjdNIxjBVznADzK+g7FZxHG1g0aAPRQZMvoiLwBEVqaXDTmgbwXViWrJwIVw2oc1biBc6p0/OS9RCTzwjLREXhMJREQFp9nady1tv2ehlFJGNeODmg+ldFt0XuQQG2/DOE1MLnxH91xcPOve91Hbz2MtkYNGsnbxacD6eYp5Z9V2BeEKSm0RcEz5xvCzujYGva9jgSMLwQ6moyUatMMjjk0r6vks7HeJrT1APzVAsMf/AObP6W/gpyubIxrwfJX/AMJO7SN3oVcj2WtR0if6FfWgs7P2W+gVQibwHoFxfJM+VIthrY7SF/oVlR/Dq3H9S70X1HhCUXmD0+Z4vhfbz+qKzY/hHbSPCB1cF9GIvQfPI+ENs34B/MrsXwetZ/Y/qXemipV5raKCbZ61g4dZvgxaPvSRjzJ+iyh8GJN8zfddoRTPDkFn+DdPFN6Lc3f8J7Ow1f3+pcP9pC6MiA012bNWeD/twxNP7TWNxf1araRu3FXCscsrlooPhol4ZdkmAViC0U1VbbKN+auOhB3LpwcvmPDO3irDjjdyV4WZvNXWtA0Q9w32Udg3gqwF6i8JYCIiAIiIAiIgCIiAIiIAiIgCIiAIiICy5pGYVcbqhVlWjHwUMNdEs57LqKwx9FW2XivVNBxZcRWXycF72qb0NrK8YVs5uXjGVV1rKKPMhwipERdCIREQBERAEREAREQBERAEREAREQBERAEREAREQBERAeUVqUL1FGXRKPZ7EF6GiqIkeg+ytERSIhERAEREAREQH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0422" name="AutoShape 6" descr="data:image/jpeg;base64,/9j/4AAQSkZJRgABAQAAAQABAAD/2wCEAAkGBxQTEhUUExQVFRUWGBcaFxUVFxQXFRUXGBYYFxQYFxgYHCggGBwlHxcWITEhJSkrLi4uFx8zODMsNygtLisBCgoKDg0OGxAQGiwmICYsLCwsLCwsLCwsLS4sLCwsNywsLSwtLywsLDQsLCwsLCwsLCwsLCwsLCwsLCwsLCwsLP/AABEIANIA8AMBIgACEQEDEQH/xAAcAAEAAQUBAQAAAAAAAAAAAAAABgIDBAUHAQj/xABCEAABAwEFBQYDBAkDBAMAAAABAAIDEQQFEiExBkFRYXETIjKBkaEHscEjQtHwFENSYnKCksLhorLxJDNz4hU0U//EABoBAQADAQEBAAAAAAAAAAAAAAACBAUDAQb/xAAsEQACAgEEAQIFBAMBAAAAAAAAAQIDEQQSITFBE1EFInGRsTJhgcFSodEU/9oADAMBAAIRAxEAPwDuCL1FEHi9RF6AiIgCIi9AREQBERAEREAREQBERAEREAREQBERAEREAREQBERAEREAUK2z2/jsj+xiDZJgKuxGjI66YqZud+6KcyFLrbaBHG950Y0uPkKr5vvmyvcHWl+bpZHuPmaj5q1paozl8xX1Fkox+UlNl+JNsdO3HI3BXNrWNAp51PuuwXXbxK0HeRXqvmTHoV2b4eXtjgbxZ8lY1tEYxUoo46S5ybjJnQ0XgK9WaXgiIgCIiAIixb0tPZxPfvAy6nIe5QEA28+ID4ZHWey0Dm5PlIrR37LAcqjeTXpvWJsPtjNI/BNIXnn/AIUe21sHhlHRy0N2WsxyNcOK1IUQlTwilKyUbOT6Ms02KvEfLcVfUc2fvEPYx9d1D0KkazGsPDLoREXgCIiAIiIAiIgCIiAIiIAiIgNPtU7/AKdzf2zh8tT8lzW97sDrM5lPDmPqp7tZN3mN4An1NB8io65qnCbi+DnKKkccjbQlu8KY/Du8uzmwE5OWh2isnY2h2WRNQrdllMcjXhbskravqjIi3VafRVhtzaiM1xUJGRphHPTyWwxKH3Vbw6OKYbsndDr9PRSthWC44NpPJg26/oYX4JC4HXwmhHEHQqw7aqzgVxOpxwlWdrbnltDGdj2WJpNe1LgC0jcWgmtQPdRiLY+3hpbisuE7iZTT/QukYQay2RblnoljtqrOACS6h34cvmq5NpYQ0OOOh0IbX6qHRbG3gGlvaWXCdx7U/wBiyru2Tt8eEGazFocDhwyHQ1IBoF64V/5Hm6XsTwPqK6ct4XtV5RKLidCBfEuytigdKGVY6geG5AEmjXcs8j1C5HH/AML6Kvy7m2iCSF/hkaWnlUZEcxqvnfsXRvfE/wAcbi09Wmhpy3rS0M004lPVR6kT/wCHd7fq3FdTsMtW03jL8F8+XVajFK1w4rtlx28ODH1ycKH6LhrKtsty8nXTz3RwSBERUzuEREAREQBERAEREAREQBERARTaofaj+Af7nLSBb7awd9v8P1P+Vo2714RIjt3YcTBINRqojG7EzouoXlZhJG5nEH/C5fZm4JHMPMLZ0NmYbfYzdXDEs+50X4dXiHxuhd5LpF0TYmAHVvdPl+QuGbNWwwWkcCV2S7Z6SfuyCo6j/HyVTV17Z59y3prN0PobuZmJpbxHvuVuwSktz1GqvBYmLBJyOf4qkyybBFjS25jcq1PAKlluB6ccsuq83IlsljODIciVXjSpEQVxv4t3P2NpZaWjuy91/wD5GjKvVo/0Lsq0W2Nyi12WSL7xFWHg8ZtPqF0qs9OakQshvi0cNaKhT/YK9MTTG4rnVicQS1wIc0kEHUEZEHocltrptnYzNO4la19asgUKZ7ZHerDNiYDvGR6hZC0Nx20HCa5PHvuW+WJ0aQREQBERAEREAREQBERAEREBGdrPGz+E/NR0up5KRbXeKPofmFG5fz+fVeeSJ6SuebYWPs58Y0dmp+059Fotr7F2kJI1bmreks2WIr6iG6DIrMcmvC6hs1b+1szXA96Oh9Fy6634mFm8KT/D+8MEpidocloauG6GfYq6WeJY9zslmlDmhw0IqsW9h3K8CKnkcisW456B0ZPhOXQrMtU7CC0kZggiqxpRzwakZJPLNZLK1oz6BY0VpDXVL6AHXINJGra1zp0WHdtpFXNkkBMTi0tNAcqFrj1BafNUzxtkkqxjnZZGuBg366kEkk0rVU+fBp7oJcvgklnvEYmCmTjQ/umlR5Ze4WxJoVE7LZntdieW8qCoBrlly9Vt7JO4Dvydoa5HCG0B0GSsVb8fMjPunUn8kvyblUuWFJeTWtJNch5+yjs1/SyGre63d/yuuDnF56IJ8TrnFntYnYPs5/FTQSDxeoz6hy0Lm4m1GoUu+IFqc+xvD6HC5jgd4IcAfYn1UKumeuRWrpZuVeH4KOojtnn3OibD3pjjwE5jTyXSrHPjYHevXeuFXNajDOOBXXrhtgJpXJ4qOu9UtVXtlleSzTPdE3qIiqnYIipe8DUgdTRAVIiIAiIgCIiAIiICM7Yax9H/ANqjTwVJNstYv5/7FG3OXnkiUNcrdoYCCDvqvGnMjgfY6fnkvHvqprs8ZzosMNoLTxWeXmKZrxkKjNXttLJRzZR5q0PtIAd4W3XNTgn/AAZUouE2l9ToN521wiZaIzSoo4jmtVZ7ZJI6jKvd1+fBNj7SJ7NJA7PI0UeuGwSh8kcrzhYaMaMjWvjJGeKgFOpWNqLo6TMpLPhF/wD8lmucYVy255b/AGJxYLE2OR8rgHSvDancA0UFDqTzV+O3ukPdBApm7cOQ4nosO77UXR0diq0luJ9KvAAId708leuUfYR11Ir6kkeynTOFkPUiu+SlqI213ejN/p4+2PybBjuausmoSD5fUevzCsjJWnvyPIj3y9MwfJSPN2DZytxtOYru5HUHnmtBc16RNke2ZjhQ0B1ayuYqBqeJ3LYGpFWmjhu4haa10MpcBQyCpp4SRkcuOh81Q107Kq98H00avwz07L/Tmu0/v3/0t/EvZ10lmMlncSG0c5g7wewZnCeI150ouZ2E90OGo1XbNnrRUGF2mZby4j6+q5btVc/6HbHNA+ylq5nAVPeb5H2IWl8M1Ktjny/6OfxDTuqePC/vyeynEwOGoU42PvTHGM+83MeSgd3PoSw6FZ9w2swT03FXNRXui0Vqp7ZHdbNMHtDhvCurRbO2vVm495v1C3qxy+FrrXaS1zsq0AzA8O+muZzGnELYqxPZGPriGuRoSK9aHNcroylH5eycGk+THsMzauDQRp3aZZUqcsvvD0Wc0q3DA1tcIpU1J1JPMlXV7VFxjhnk2m+AiIuhEIiIAiIgIxtp+q/n/tURndRS3bU/9r+f+1ROQVXhFlrtND5Hz0/PNePcrbmUK9B04qaIsxb7s/aRObyyUW2dmoXRuUxlKg96R9jaKjQmq0dJLKcCnqY4ambq47UbPahuBKkV8wdnaQ8eGUeVdfxUYvdlWslHJSdsn6RYg4eKP6aKt8U03r1PHf8Aa6LPw/UehYm+l+H2VQynto2CveDsuYpT0qT/ACqRxxUAHQegooHZjbJpYXQ9mC0ucZMywMdVnfB3nUAGvop1JPQc9FT0EZQojCS6z+SPxNwlqpzT7x+Eii1TUyCpjjBaWn7wIPmKK2G7yrlVcM7t5PI56gGmeVepGfzWlvSDtJo4e8GdswuIJbVjmPJbiGmYOXABbmzwnvefvVw/3D0Swgl+NoyLGg88yR6VPqoTgpJpkqrJQshL2ZjWC7RDaGOhcezNCY3PLhmBQsLjUZHMVp6LP+IOz/6TZyGj7RneYf3hu8xkr8cEJIIAxN/ZqAKAClBloAFvoZhKzpkRzXGmDp69zYt1EdR9j58s01QHb25EfittbW1a2QahX9u7o/RbWXgUinqeQf8AeHKuvmeCsXO+oMZ8luKSnFSRl4cZbWTbZW9Ksa4HNh9t66RDIHNDhoRULhuz9r7GYsOhXWNmLZVpjJ8OY6FZWpr2yL9Ut0TeoiKudQiIgCIiAIiIAiIgIttzpF1d8mqJBylm3fhi/id8goe4rwiz2Vyxnuoev0/IVcrljzHKvDP8VNEWVyPUf2ms2JmIatW4c9Y9obiaQVYqltkmcrI7k0YFxP7WAsO4LZ7GWzBK6F2jqiijdxz9lPhOhK2d6N7KZsjdCQVoTW5Ne5Ure3D9uGSm5ndlLLZ6UBONtBStfF571uCFH78lNIbVGaUpj4U0P55LOjskz+82QGtCA4AChFRm0kKljKyVLN1c3BJv2+jM9woqw5a9t4SMNJmUH7Tc2+u5ZjXBwqx2X59VH9wpptpd+z4ZdktIaRXePkf/AGVu9LwaIiGOAyoBwP1WsvOFzqa1/wAE/wBoVhlzOcB3gNSTTnwUlFds42XW8xhHJvbO3CwU4etfqt5cT6Eg7x7j/n2WnAoAOAokl4/o4bK7QOAP81W/Vc5GhQ9skZm3NxC1WZ7PveJh4PGbfw6FcYu+0EEE5OaaOG8EZGq6fbNq3uOQGHnquT3zeDTbJ3N0LqkDSpaMVPOqsaO3D2PyWNVBNb14JFerPDK3lVTLZa9vA/hk7mFDbmmEsRYfJZGz85jeY3aLpfDdFr2PKZ859zurXVFRoV6tHstb8cWAnvMy6jct094GqysF4qRY5tQ4FVstAPLqvcHm5F1EReHoREQBERARbbwfZx/xH5KEueptt4e5H/E75D8FBHlCLPSVRVUVVqZy6JEWWid3Akeipk0VpzzjPMV8xkfanovS5dUQNBfbMDw8cVv5P+osocPE1a69YsbCmxdrzdE7er1csw+hUksT+pIdmJhNZ3wPzyNAVtNlJGiMQFx+xown72E5sqelPRRewymzWrPQlbS+Jf0e0smaO5IQyQ7g1xqx3kcX9SzPilcnW9v1L2icfUjKXjgnsl3tAIGI8u79fxWqtFhDXENIrrQLZY5gMJaHggUcOHX8VgT2Z7pKkYc6ajLLLIfPmsSnVSqmtuUs8p5xg0tVo4Xwe5Jyxw1jOfqURRGjsQqdw403Z8c1da49VUajXUfRWA4gkZ61HQ5/WnkvoU01lHyzWx4ZfxjeFrtogHwPbmMqjmW94fJZleK0G11swsDBkXfRe4yRnZsjkilqmtDo6RgEkZEAk+nFQ2KySNc9r2uDw44g4EGuudV1DYqTvEHcsj4jXYGzRzgd2UYHcMYFWHzGL+kL2mO21ZLld3r0Z+5BbgtpY8VUjvaLC5srdCorboMDgQpXdk3b2ct3tGS0J+JHKp4biSzZm8qOY6uTsnLoDIiTQ6ceXJcSuK8AyrHupw3rsOyt5CaBpBqW5H6fnksu+G2RowxJG2ELeAVqazilRqshFXydGkYbHvpkrkM9TQ6rIViaCpqF6Rw0X0WGYnNzB/PRX4JcQ5pg9TLqIvKqJI458U7VPaayRyGOGzTOhdEKhzn4QTKXA5jOgb571h3bNjiY7iPcZFe7fbVg3nNZSA2Atax7iKUmax57SvCjwzP9lp3LW7LSA2ZlCD4q03d4mh8qL2B5I27yrE5V6QKy8LtFEGYr218lbLlkOyWI5dEQZQ81Wkgk7K0Bw0qFuHaLTbQyYA3D43HXgBr7n2Xeuahy+jlZBy6JDtbOwdm+oBIrU09hWp9gq7PfLLTEIXOa4kFvhLTnyBcDQ0OoOWi572VTVxLjxKy7MACKCmeu9VrNRuWMHaNODuOxF59pZxG49+KjXV1oMgT5CnULbW9xJAG8a/Jcp2Yvgxy4wa0IDhxGXvvXRL0vpoa0hrnHUECuX5KoKiUbk4rgPWVy08o2SxKPHPb9n/P5K2UrmKHiCfqrr2gU9D03H1+ZWts97QzZA4X8DvV5wdUtOhBHqNy0cGSrE1mPJflDRmue39aTNaJMObYo3H0FSpNfF54IMX3iBlwqK/X2Wi2NsONtoc774LM+BBxfReor2yU2oo3uz12hjWuxDvNBA0P+Vu7zsYtVlls+sjRijJ1qM2ehFOhWo2emxQMBqcIwkbwW5LbwuLHNcN3Hhw6L2Wc5O+karSx0+zk9rGNoNCDTQ6g7weYVu5ryEJOLEd2FlMR5VPhHNZu1dpZHaZ2s1c+uGngLgHOHPM+61N2MHi46dF3t1G2HHbLlVO6zPhf7M6zsmcS5n2dd2I+9NVONgr0lgmYySjmSODC4HQuNG1B1zoorAaKU7EWYzWqPgw4zyDMx/qwjzWdOcpPlmgoqK4OuoiKJ6EREAWJF48uayJq0yWNZTQ0Oq9RCXaL1qcQ0kbgV833neF5ZdrLawS9uAOdMO8SQAznnoF9LELFtN3xvFHNB6gH5qLWSZ8p29zn944icRBcQ4583Hf1Up2Lj7OFwJGbqjpQVXZLdsRZntc3sxhdmWgkNJ40BpXmozavhoyP/AOu98X7p+0Z7mvuV0rwiEss0bnVVpXrXs/bIf1YlaPvRHP8ApOZPQLVfpwBo6rHDVrwWkddwXVYIPJlPasSYU88vz7q+ZKiu7iNFYtngJGozHUaLqokGyyAo1eEuN5PDRSG0yDAXDQjLzUZtGQULVxglBmO4gKgWgArGmkVkSearNYOxsbivJwmo7Kq69s/bw9ga7Ogy5jgOY/Oi4c6TvBzciDXipzs5fzcBJcG5ZgkDCeIJ+a61WJJxZla7TT9RWwX7M6FediaaOAGWpGTgPwVh1sMdMWnHRc0tO1Jjf9k90hr3nOrhOeYaNTXj7FXX7aSTENkawAloBGLLmePsvfWWDi9Db+qKwSq9XdrG8DOne8g9wPoKLH2cZaGgmJwLRmWHQ+fFRey7XFkjXdmC0ClKnERpWunPRbez7YwRg4GyZ7sIy5eJI2Lycp6G9NYX2wTu57Ww4hTA4nEQdKnX5LLt0jmsJqK8a6LnMm2seHuQmo3kgfKp91rb12slmbgyYzeGk1d1JNachRSnNeDvRpbsYmsGtvi3Ge1ySDMOoGnjhAaD56raWIhoAGZWpinGQpvWdHaQuXfZrxiorCNxE4lda+Gt0dnEZneKTJvJoP1PyXKLhjdNIxjBVznADzK+g7FZxHG1g0aAPRQZMvoiLwBEVqaXDTmgbwXViWrJwIVw2oc1biBc6p0/OS9RCTzwjLREXhMJREQFp9nady1tv2ehlFJGNeODmg+ldFt0XuQQG2/DOE1MLnxH91xcPOve91Hbz2MtkYNGsnbxacD6eYp5Z9V2BeEKSm0RcEz5xvCzujYGva9jgSMLwQ6moyUatMMjjk0r6vks7HeJrT1APzVAsMf/AObP6W/gpyubIxrwfJX/AMJO7SN3oVcj2WtR0if6FfWgs7P2W+gVQibwHoFxfJM+VIthrY7SF/oVlR/Dq3H9S70X1HhCUXmD0+Z4vhfbz+qKzY/hHbSPCB1cF9GIvQfPI+ENs34B/MrsXwetZ/Y/qXemipV5raKCbZ61g4dZvgxaPvSRjzJ+iyh8GJN8zfddoRTPDkFn+DdPFN6Lc3f8J7Ow1f3+pcP9pC6MiA012bNWeD/twxNP7TWNxf1araRu3FXCscsrlooPhol4ZdkmAViC0U1VbbKN+auOhB3LpwcvmPDO3irDjjdyV4WZvNXWtA0Q9w32Udg3gqwF6i8JYCIiAIiIAiIgCIiAIiIAiIgCIiAIiICy5pGYVcbqhVlWjHwUMNdEs57LqKwx9FW2XivVNBxZcRWXycF72qb0NrK8YVs5uXjGVV1rKKPMhwipERdCIREQBERAEREAREQBERAEREAREQBERAEREAREQBERAeUVqUL1FGXRKPZ7EF6GiqIkeg+ytERSIhERAEREAREQH//Z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0424" name="AutoShape 8" descr="data:image/jpeg;base64,/9j/4AAQSkZJRgABAQAAAQABAAD/2wCEAAkGBxMSEhQUEhIUFBUXFRcUFxcUFRYUEhAUFBQWFhUUFRUYHiggGB0lHBUUITEhJSkrLi4uFx8zODMsNygtLisBCgoKDg0OGxAQGywkHCQsLCwsLCwsLCwsLCwsLCwsLCwsLCwsLCwsLCwsLCwsLCwsLCwsLCwsLCwsLCwsLCwsLP/AABEIAIsBagMBEQACEQEDEQH/xAAcAAEAAQUBAQAAAAAAAAAAAAAAAwECBAYHBQj/xABEEAABAwIDBQQGBgcHBQAAAAABAAIDBBESITEFBgdBURMiYXEUMoGRocFCUqKxsvAVI3JzkpPhM0NiY9HS8SQlU4LC/8QAGQEBAAMBAQAAAAAAAAAAAAAAAAECBAMF/8QAMREAAgIBBAAFAwQBAwUAAAAAAAECAxEEEiExExQiQVEFMmEjUnGBMzTB4RVCcpGh/9oADAMBAAIRAxEAPwDuKAIAgCAIAgI3SBUckiVEp2qjeidpdjCtuRGCztTyCpvb6LbUinaFTua7G1ErXXV08lGsFVIKoAgCAIAgCAIAgCAIAgCAIAgCAoUBjyVPRSkUcvgtxP8AH3KcIjMgKhw1HyTCCk/cPqL5N/qoxgOWeh6O46n5qcr2GxsoYXDQ+5MkbWiSCe+RUNFlL5JO1b1CYLZReFBJVAEAQBAEAQBAEAQBAEAQBARSnkuc37IvFe5cyMKYxIcipYOis4pkZZGYuio4FlIlAV0igITAISw3yXNxafBdSWOQQQoeUE0yRr10UkyrRcrEFUAQBAEAQBAEAQBAEAQBAFAMapk5BXSKSZfBFYeKhsmKwTKCxa5gOqBrJHFCGkn8hS2QopEtlBJVAY0sFzll1Vk8FJQBpR1KbhsLIJcOR/4RohSw8MyGzA6FVwX3IvQkqgCAIAgCAIAgCAIAgIpHcgucn7ForjIbHmkYNPLDkSroVCAIAgCAIChChrIXBH2PiqeGW3FubfJRzEnhkwK6plCqAIAgCAIAgCAIAgCAIDFqXm+EKyKSb6KtpfH4JkhQMhVOhVAEAQBAEAQBAROgBNypyV2IjkpeinJVw+BTy8j+fBGTF+xkqpcIAgCAIAgCAIAgI3yWVZSx0WUclgBJvZc8POS3GCddjmEAQBAEAQBAEAQFkuipPomPYi0SHRMuy9XKhAEAQBAEAQBAEAQEM04HiVKRVywY4xE3srFOW8maFQ6lUAQBAEAQBAEAQBAEBh1A7w9isjlLszFU6hAEAQBAEAQBAUKAhiFzdc4rPJd8E66FAgCAIAgCAIAgCAICCW/sXGzOS8cEjDkukXwVaLrqSCqkBAEAQBAEAQBAWSOsCUIfRj00d8yrN4KRWeTKVToVQBAEAQBAEAQBAEAQFkjrDS6BmJCbuufyVZnJPnkzlU6hAEAQBAEAQEU02HzUpZKyeCHtX62y8lOF0V3MsY9xyCqoKJLm5F+N7dVbGSMtEjakHwUYJ3omCgsVQkIAgCAIAgIji8Nfgg4I6h+EF3IDMdfJc7JbYtkxWXgxS1+slsHRrjl4n6yy4n90/t+DsmnxHslZKGOtiJa4AjU2N7ZeBuFeNkYTxnh9FXHKyZq1ZycmVUgIAgCAIAgCAiqB3SpREuiykdkpkVgy99Q0Gxdn01t52XGVsE8NnRRZex4IuCCOo0V1JNZRDTXZcpAQBAEAQBAEAQBAUJChtIGLUNBzGqKxdFZVvsmZJkLqJSSLRTwO2Vd5fYSAq+clCqkBAEBHNJYeKlIrJ4RjxRlxBJQpFZ5Muyg6lAwA3QjAcy4sUJIpYAdLBTkpKKIiHMzvkp7KtOJlMdcAqp0XRchIQBAEAKAwnuxvDb5BpJAOpuAAVknJWWKKfGMnXbtjkgEOO+B4aw5Eevi8bE93n5rlsdjfhywv/ZO5R+5cmDJXSDEHYHdnKxuIg5B2WM5+KwvVWJOEsPbJL/k0qmDw17plzMcYx4swcOHKz7OsGNbrpnfxCvDfWt+7n4/2KvEvTg98L2kYiqkBAEAQBAEAQFLIDAqYe80BxaHXuRrkMgD45+5cL5NuMU8Jk1xSzIo0iI2Bc6+br5uGI2BvzzyXFbaHhZfydfvRdRyWc4NF24zncWbdoJy8yfepos9TUeVkia4TfZnBbDkVQBAEAQBAEAQFrnWUN4JSyRNGIrkluZZ8F5iCv4aI3MtbHnmqKHJLkXmMLo4oruZH2ZVNrL5Qa+2qKWOyHHPRK1910TTK4K3UkGHGzESSrNnKPq7MpjANFU6JYL0JCAIAgMWqv0yVkc55JYXDCFVvBePRIChJVARukzVN3JZLgvurFS17rKJSRKTPEe0l5wANAJbcC+NzrOLXW0Bvr4LyJxlKb2LGPf5NicVFbiBla9rX4WsBELX3zJtpY+8rOtTbXu2pZUUy/hRk1y+Xgmo6RsjnXxtcWgPzDmSBwvzGufTJddPpoXSl2njn3TyUnZKCXuk+PwenS7PZHazbkfSd3ndNSvTp0ldaWFz+TNO2c+zLWg5lVICAIAgCAIC14PI2QFuE3PMfEIDA2k8taG29Y+sdGHUc736aLDrrJKO1Lv3+DtTHLy/b2PJ9Ie5sZdI6zmOYcwAJQcgentXkeNZKMXKXDTT/API2OEYt4XTz/Rl0xYJGmN18+9YEANAPr9XXtr05LfQo74+F/f8AH5OE29r3nsCYZAZr1sGLciVCxVAEAQFLoCqAo42UN4CICblcc5Z0XCJmtsuyWDm3kuUgogKoCiAtLB0VdqJyRvbYrm1tZdPKJgum4oYssJGYK6ZOcljokgmBGZzUNCMiVjr6KC5cgKXQFssmHNMEN4IZpwRkrKJRy4EMWWapOOWdISwi/syNFTa10X3J9jC5RiQyioiVtiI3lOy8VGxk7irYuqlQ+SHIgnoGuJILmkixwm2LzC4WaWM3lNrPwWja17ZMP9C3xAyEh9sWQDiG6NvyHsWT/pqeU5cPv+jv5prGF0Z0MOAFrRYag63PiV6NdUa47YmWUnJ5ZOwHmfZ0XQguJQFUAQBAEAQBAEAQFrmgixzH3qripLDHTMP9FQ5jALE3IucJP7N7LL5Cj9v5O3mLPkyPR29LeWS1xxHhHCXq7IZGFpuNPzqrrlHNrDySNqhzCbSymvct9Kz0y+KbRvJhMOoUYZZSRR8wHP3JhjcjGMpvi/PkrYOeX2TtqR5Ku0vuRRz8Wmi5S7wdIvjJKGhWUUiuS5WBVAEAQBAEBjyA3zXGSeeTosYJQR1XQoXFWIMeSlHL+ilMpKKZY0vGVlPBX1D0gjUJgncygLr4rJwOeypxP5J0Q8snZAByUN5LqKRKoLBAEAQFCgPKpt46SSXsY6iN8veu1pxEYfWuRkLLo6ppbmuCisi3hM9Zcy4QBAUKA4vxSrZ4tpN7OSSxZE9rMTjG54cQBgBsbloy5r19FGEqXuR5mqlJWcEkO/21oyHS0wcznigkZl4OBy8yCo8rp5L0y5LeYuXcTedzN+Ia8FoBjlaLljiDcfWY7mPuWLUaWVP5Rqp1EbP5NplkDWlx0AJPkBcrMll4OzeOWakeJWzbf25/lyf6LV5K74OHmqvkhfxR2cP7yQ+UTvmp8jd8Eebq+T2t3N6KeuDzAXEMIacTS03IuLdVxtonW8SOldsZrMT1a2qZEx0kjg1jAXOccg0DUlc1FyeEdJSUVlnNNo8YIw4iCmc9v1pH4MXiGgGw816MPpsmvU8GGWuXsiOh4xNJ/XUrgOZieHkexwF/ekvpzx6WI65PtHUIJg5ocNCL+9ec1js3ZyShQSCgLDC3om4rtQMQ0spyS0iM0o6puK7EBSjmbpkbCYNFrWUFkiM07eincyNqBhtouc03yXjxwGPN81VSecMs0iULoUKqQEAQBAUuoyhgjmKpN8FoojwFc9rL5RkrQcggCApZAVQBQCikHm7X2/TUuH0iZsWO+HFfvWtfTzCvCqc/tWSk7Ix7ZmUdWyVjZI3B7HDE1w0cDzCq01wyyaa4J1BJhbY2nHTQvmlJDGAFxAucyALDnmQrQg5y2orKSissg2Jt2Csj7SnfjaCWnuuaQ4DQhwB5hWnVKuWJIiFkZrMTjm4IP6Vk6jtr/wAwA/evU1f+nR52mX6zO5B9m3JsALnwAGq8f8HqGsbG4gUlVUdhEX3IOFzm2ZJhzOHO+meYWizS2QhvfRnjqYSltRtYKzmgqUBx3i0zBtGkf1bGf4Jv6heronmmSPO1SxbFnUKGkYWDJeXyeicr2tA2m2/H2OWIsLg3QGRhD8vEd72r1IPfpfUedJbdRwdeaMbLHQix8QRYry1wei1k4RPsGFm2DSBh7EPwhpc4nD2OMd699fFe340vLb/c8nw4+Pt9jocXDajIB7H7cn+5eb5y35N3la/g93d7dmKjuIW4Q44jm43IFtSSuNlsrHmR1rrjBYieFxmqHNoA0HJ8zGu8QA59ve0LT9Pjm3+jPrZNQPJ4bbsROgZK5jXPkGIlwDsIubAX0yU6y+TscU+hpaoqG5rs2raO49JMO9Cy/VowOFs9W2Kzxvsj0ztKmEu0c+OKm2+G4nWLsszaz4MsvP71vwpaXPuY87dRg7LA64BXlHokiAogIp6hrLY3NbchoxEC7joBfn4KUm+iG0uyUFQSEBHUTtY1znkNa0FzidGgC5JRJt4RHSyzSt1OIIraqWEQkRi7o5BfNoIH6wfRLsyPdyutd2ldcFJvkzVanfJpI3kLIaiOSPoqShnktGXyWOJ5qm5otwyTtAr70V2suDwpUkRhlj5c1Vz5JUS7tArKSI2si1K59sv0i9sXVWUPkhyJF0OZVCQgCAIChKA8qu3ko4XFstVCxw1a6RocPNt7hdI02SXCZzdsF2zT9g8RH1FeafBF2WKQNkaXFzgy+E62zstVuj2Vb88nCvU77Np4PGubHUU0YzIiLrDU9o+wsP8A0K0fTV6ZSOGteZJGy8L95mzxdi+zZYgGltrYmDIOaPC1j0Pmsuro2S3rpmjTWqUdr7Rv11jNRzrjVtQMpY4Ae9K/Ef2I8z9os+K3/T682OT9jHrJ4ht+T2OH2zDBTRs0OHE79t3edf2m3sWfUWb7GztTDZXg5/w5jvtKpOtu0F+t5xn8Fv1n+GJj0q/VkdpLAW2IuCLEdQRmF5K45PRxng0jYvDyGlqO2jc91r4A4i0YORtYXORtmtV2rnZDazPVpowluN6jFgsppLkByXjlHZ9G8a2lHuMZHzXqfTnlSiefreHFmbJxTpooQI2Plkw8xgjBt9Jzs9egKpH6fOUuXhF3rYpcdnm7j7Knqap9dUg4nElgIt6ww4gOTQ3uj2+anVWxhBVQI08JSl4kjrLbNbnkAM+gA1K83+Ddk4ptva9P+m21DJWuh7pL2m7bmEsJuNcyF7FdU3pnFrk8yU4+OpZ4OhwcQtnAAGpH8D/9qweUu/abPM1/JbLxM2aP79x/ZikPxwqVo7vgh6qte5r/ABS3kpZ6JkbH3kf2M7GlrgezfmHHKw7t8l30VU4259jjqrYuGDD3I37pKWljjmMmNoIIawut33EZ6aEK2o0dlljaIp1MIQSfZ0zYe146qFk0WLC8EgOFnZEjMXPRefZBwk4vs2xmpLKOXcQmdntqmf8AWbCfMiR7T8AF6Om500kYbuL0zoEm9VLBJHBLLhlfhAbhcfXNm3IFhcrBGicouSXBslbGLwzYA5cjoaVv1v0dnSMZ6P2ofGXg48GYNrWwnw9616fS+NFvOMGa+/w5JY7I+IG7D9oxMdFMRguRG7+ykJ+kSMw62V8x4Jpb1TJ7kL6nbHhmr7sb7VFBJ6LtBr8AyD3ZvjGQH7xniLnzWq7TQtW+oz1aiVb22HWaSsZKxr43BzHC4c0gtI63Xlyi4vDPQUk1lHK98Nvy7Un9Coj+oaQZZB6sljrcfQB0H0iOi9KmqOnj4k+/ZGCyx3S2Q6N03S3ZjpYw1g8ST60jubnLFddKyWWbKqlWsI2gBcToVQFC26jBOSzsgq7ETuZQwqHWTuKiIKVBEbmOyCjw0NzLmtsrpYKt5LlICAIAgCAIDQOK+8UkEcdPA4tlnJGJps5rBYWaRoSSBfzW3RUxnJyl0jJqrXFKMe2eLsrhjE5l5XyOeR3i1wDQ462yN/Mq8vqE0/SuCI6KOPU+TXdj7P8ARNsCAEkMeWgutch0WIXt4ELVdPxNNuM1UfDv2mbv0/ttsQsH0RBH9oyH8ZVNP6NM2Wu9VyRkb67FlopWbQpe6MX6y2jHnK5H1X6HxPiqaW2NsHVMvqK3XPxIHSt1N4I62BsjDno5vNjhq0/nRYLqXVJpmyqxWLKOZ71S+nbabEDdkJEZ6fqrvk97jh9gXo1fpaZy92YZ/q3pfBum+uzJ5KDDTFwkD2vOF/ZnCA7Fnce5YdLOKszM16iMnDETjm7mz6md7vRXlrgAXESGMkE5AkZnML2b7K4L19HmUwsm3t7N3oaWvpKSufUzSOvBhjvM+TA43BcLnum7m2IWCU6rLIxgjWoWVwk5M2PhNJIaNpe97y973Xe4uIAcW5E+LSs+tx4uEdtLnw8s31ZTSEBzXjhF/wBNA/6sxH8TD/oF6H06WJv+DFrV6UaNXbBmoHR1LGNmh7rruaHBuIXs8cvBwWyN8b0628MzSqlU1Nco6xuRvBT1kd4+7I22OM2xMPzb0IXlX0Sqlh9Ho1XRsXBtErbtI6gj3rhnB0ayfPu2N2GU+0Y6TE97HGPPIOwv10Fss17teocqHZ7o8mVKVqi+jf6XhlSEAljj5yP+RC856675Nq0lRlt4aUf/AIvtvPzVfO3P3LeVqXseFxQ3TjjgFS0uBiZFAGCwYIw8gcr5Yra8lp0V8t2z5OOrpio7kYW4G59PVU7ZJGFziXg95wFmuIGQNhop1eqshY4p8EafTwnDc1ydT2LsptPGI2CzWiwHQLzZycpbmbVFRWEc340tMc9HMBoHD2sex4HxK9HQcxlEw6ziUWeXvWf+8UxHMQH7bgPuCvT/AKaX9lbf88TstEe6F5J6XZy3jtFnSu6iVvuwH5r1Ppz+5Hn65cpnRt33YoWHq0H3hebZ9zN0OkY28+7EFbGWStz1a9tg9h6tPy0KvVfKp5iVtqjYsM4XWV89GZ6SGqLoi4td2Z7j7a2+qeRtrY6r3IwjalOS5PJlKUMwT4OqcM6Gm9HaYHB3OQmweZOYcOVuQ6LyNW5uz1HpaZQUPSb60WWU0FUAQBAEAQBAEAQBAEAQBAEAQHL+Mey5MVPVxtxCLuv54bODmOI6XuL+IXo6CxYlB+5h1cXlSXsW0HFmnawB9PLitmGlhbfwJI+5JfTp54aC10fdM1CHbjanbDKkMwCSVgwk4iD2YiFz45LVOlw0zh7meNilepGVRSdvttztQJpPdE0safgCqzWzSYLQe7UnaX0bJYjG9ocxzcLmnQg6hePGTi8o9OSUlhnGquOo2FWEx3fBJfDf1ZG8muPJ7T7x5m3sQ2aqHPaPMnv08uOmZnCmhMss1Q/Ml2Hzc443n4hcfqEtqjWdNEm25nXqptonj/A78JXmx7Rvl0zkPBmAF0zv3bfxFen9Rf2owaFctm68U7N2ZPbmYhl+9YfksuiX6yO+qeKmYG6+zny7JEUTsD30/ddctwufdwdcZjM8lN00tQ5PoVxbpSRrR3Q2s029Nf8Az5lq81p/2f8Aw4eWu/cHbF23H6tU53h2zr/bFvio8fSv/tIdWoXuerv62Z2xo+3uZGOhMhJBJdYscSRlq5ctI4+P6ejpqU/B57Nq3Pwz0UOIBwdCy4OYN2AEH4rNdmNrx8mivDgv4NH3s3JmopPS9nFwDe8WNzdH1wg+u3q0/Hlup1MbFstMdunlW99Zsu42/wDHWYYpR2c9tPoS21LDyP8AhPxWfU6R1+pdHejUqzh9mtcRSI9s0jzoWQk+yaRp+Flo0vq00kcdQ0r4nTo6+KNg7SWNmX0ntb95Xm7JP2ZucombBO17Q5jg5pFwWkEOB0II1CrhrhluzWuJ0WLZlT4Na7+GRp+6606R4uicNSs1s8bhA+9G0dHvH2yf/pX16/WbKaR/pnQljNRzjjfT3pIX29Wex8A+N3zDVv8Ap7/Ua/Bi1q9Bo+8NVhl2fVEEgwxE+PZO7487O+IWumOYzh+TPbLEozO27Cr45oWvicHtIuCPuPQ+C8ecHB4Z6cZKSyjQ+OUd4KZ3MSvb7HMufwheh9N+9mPXL0o2zciXFSQnrGz8IWG5Ym0aqnmKZrPETfBxd6DRHFO84JHN/uwdWA8ndT9EX56a9Lp1/ks6Rnvub9EOybdfcSGOEskYJC8WkcR63g3oB4ea53auc55i8IvVpoxjhmrba3fqtjTek0jnOh+lfPC36ko+k3o7l8TsruhqI7J9madcqJbo9HRdzt8Ia5ndOCUDvxk95viPrN8fuXn6jTSqfPRspuVi/JsoK4HYqgCAIAgCAIAgCAIAgCAIAgLJYw4WIuCpTwDXajcmjc4uNNDc/wCW3PzyzXXzFiWEzl4MM5wePtHh1E+oZO1zmYMBayMNa3FG7EDofDpousdZNQ2nOWmjKe4ydnbhwwTiePGH964LsTTjNzkfkVWzUzlDa+i0KIRluXZuTG2CzHc1vf3YD62lMUZY1+JrwXgkDDyBGYJ0vnldd9Nd4Vm59HG+rxIbTw+He6klHiMhu95zDSTG0DS19T42XTV6hXP0lNPR4a5N32o/DDKekbz7mlZo/cjRLpnJOC7+/MP3Z/EF6X1FYwYNC+zpG+OwjW0xhEnZ3c11w3FfCb2tcc7LDRb4c9xrur8SO0bpbLdTQRxPIJY0MuMgcOQNj4WVbZ75uRauO2KR7mALmXBjHRAajxThJ2ZOGi5vEbAXJtMw5ALTpHi5Mz6pZrZBwqlcaKMOBaW4m5gg2DjY58rFNYl4raGlb8NJm6OaCsxoNei3Rp46l1TGwNkcLG2TczckDkTzK6u+bhs9jkqoqW73NR4s7uVNRNBJBE6QNiLHEFowkPuNSNbn3LboboQi1IzaumU5JxPK2fwsLs5Jjn9RgB9pddTL6jh+mJEdF+5nUd3NnGngjhuXCNgYC62IhosL2AC8+c98nJm2MdqwRb605koKpjRicYX4QBcuIaSAB1yVqJbbIsraswaNK4QMljZKyWOSOzw5uNjmXDm8sQzzb8QtWvcXJOLM+jUlFpo6gsBsPA322Ca6ldCHhhLmODiLgYXXOXlddtPb4U9xyur8SO08ODcON1G2llc5+DEWSZB7C5znXGv1rW5gLp5uSt3xKeXj4exmmzbk7So3E0sxLf8ALe6Nzv2mHK/tK2+botXrRk8tbD7GeNtzYO0SwzVJfJYhtnPMr7uNhhaLrrVqKE9sODnZTbjMjo+waapfslsdO7sZ+yDQXggtw5EZ5tJA1tldedOUFe3LlG6MZOlJdmFw/wBzXU95Jx+udcHO/ZtvmL8yTmT5K2r1Ks9MOkV0+ncOZdnSYow0WCxGtlJoQ4EOFwciDoQpTwGs8HKt6eHssUrZ9nEsOIHADhMRJ9aM/V6t/wCF6NWsUo7bTDZpWnurOmbKL+zaJDicAAXWtiIGZtyuvOljPBtXXJmqCQgCAIAgCAIAgCAIAgCAIAgCAIAgCApZAA1AWzRBzS06EEHxBFii45D5Nc2HudT0b3Op2FmIAG73uuG6esT1K7W3zsSUjlCmMOjZQFxOosgKoAgLXsugI4aYN0QEyAIC17AdUAawDRAXIChCAibTNBvbNATICiAWQFHMB1QFhp29AgEUAboEBeGBAXIAgKEIABZAVQBAEAQBAEAQBAEAQBAEAQBAEAQBAEAQBAEAQBAEAQBAEAQBAEAQBAEAQBAEAQBAEAQBAEAQBAEAQBAEAQBAEAQBAEAQBAEAQBAEAQBAEAQBAEAQBAEAQBAEAQBAEAQBAEAQBAEAQBAEAQBAEAQBAEAQBAEAQBAEAQBAEAQB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563888" y="620688"/>
            <a:ext cx="5238750" cy="388962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60428" name="Picture 12" descr="http://www.multicare.be/nl/afbeeldingen/arb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20888"/>
            <a:ext cx="3672408" cy="3744416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580112" y="764704"/>
            <a:ext cx="230425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/>
              <a:t>Multi care –AR bed </a:t>
            </a:r>
            <a:endParaRPr lang="ar-SA" dirty="0"/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539552" y="1443935"/>
            <a:ext cx="3816424" cy="19389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FuturaT-Book"/>
              </a:rPr>
              <a:t>pilot study suggested that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FuturaT-Book"/>
              </a:rPr>
              <a:t> a 40 degree supine position 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FuturaT-Book"/>
              </a:rPr>
              <a:t> like multicare AR-bed decreased irritability and regurgitation in infant</a:t>
            </a:r>
            <a:endParaRPr kumimoji="0" lang="en-US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age.slidesharecdn.com/gerd-20in-20infants-130829114236-phpapp01/95/gerd-in-infants-21-638.jpg?cb=1377794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6076951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age.slidesharecdn.com/gerd-20in-20infants-130829114236-phpapp01/95/gerd-in-infants-23-638.jpg?cb=13777946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6076951" cy="4562475"/>
          </a:xfrm>
          <a:prstGeom prst="rect">
            <a:avLst/>
          </a:prstGeom>
          <a:noFill/>
        </p:spPr>
      </p:pic>
      <p:pic>
        <p:nvPicPr>
          <p:cNvPr id="61442" name="Picture 2" descr="http://www.ksmc.med.sa/system/site_images/articles/no_article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60648"/>
            <a:ext cx="2160240" cy="1168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age.slidesharecdn.com/gerd-20in-20infants-130829114236-phpapp01/95/gerd-in-infants-24-638.jpg?cb=1377794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6076951" cy="45624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9394" name="Picture 2" descr="http://www.ksmc.med.sa/system/site_images/thumbs/2931b9cf9b37b702f8ce707bb4bae9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60648"/>
            <a:ext cx="1932807" cy="12961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age.slidesharecdn.com/gerd-20in-20infants-130829114236-phpapp01/95/gerd-in-infants-27-638.jpg?cb=1377794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68760"/>
            <a:ext cx="6076951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0" y="864055"/>
            <a:ext cx="91440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Prokinetic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Therapy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Domperidone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and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metoclopramide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are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antidopaminergic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agents that facilitate gastric emptying.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Metoclopramide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has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cholinomimetic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and mixed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serotonergic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effects.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Currently, there is insufficient evidence to justify the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routine use of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cisapride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metoclopramide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domperidone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,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bethanechol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, erythromycin, or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baclofen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 for GERD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395536" y="451938"/>
            <a:ext cx="3384376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Surface Agents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Calibri" pitchFamily="34" charset="0"/>
              <a:cs typeface="AdvP41153C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AdvP41153C" charset="0"/>
              </a:rPr>
              <a:t>antacid , sucralfate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0" y="126876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-No studies of antacids to date have used combined esophageal ph/MII to assess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outcome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2266175"/>
            <a:ext cx="9144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alibri" pitchFamily="34" charset="0"/>
                <a:ea typeface="Calibri" pitchFamily="34" charset="0"/>
                <a:cs typeface="AdvP41153C" charset="0"/>
              </a:rPr>
              <a:t>-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AdvP41153C" charset="0"/>
              </a:rPr>
              <a:t>The available data are in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adequate to determine the safety or efficacy of sucralfate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in the treatment of GERD in infants and children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,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0" y="395682"/>
            <a:ext cx="853244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6E831"/>
              </a:rPr>
              <a:t>Surgical Therapy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/>
              </a:rPr>
              <a:t>-Fundoplication decreases reflux by increasing the LES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dvP41153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dvP41153C"/>
              </a:rPr>
              <a:t>baseline pressure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1792603"/>
            <a:ext cx="91440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-More than 90% of both the surgically and medically treated adults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AdvP41153C" charset="0"/>
              </a:rPr>
              <a:t> 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howed good to excellent symptom control.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-In  children the studies are retrospective studies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0" y="791462"/>
            <a:ext cx="9144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*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In recent study  review of 198 children ( 74 % with underlying disorder)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two third had GERD symptoms or need medical treatment  within 2 months  of surgery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0" y="2001930"/>
            <a:ext cx="9144000" cy="16312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surgery  and GT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AdvP41153C" charset="0"/>
              </a:rPr>
              <a:t>-C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ontroversial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Calibri" pitchFamily="34" charset="0"/>
                <a:ea typeface="Calibri" pitchFamily="34" charset="0"/>
                <a:cs typeface="AdvP41153C" charset="0"/>
              </a:rPr>
              <a:t>-W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dvP41153C" charset="0"/>
              </a:rPr>
              <a:t>ilson et al reported that in a retrospective  analysis AT 2006   around 68 % of children had reduction in GERD  symptoms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1628800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latin typeface="Calibri" pitchFamily="34" charset="0"/>
                <a:ea typeface="Calibri" pitchFamily="34" charset="0"/>
                <a:cs typeface="AdvP41153C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dvP41153C"/>
              </a:rPr>
              <a:t>Regurgitation</a:t>
            </a:r>
            <a:endParaRPr lang="en-US" sz="1100" b="1" dirty="0" smtClean="0">
              <a:latin typeface="Arial" pitchFamily="34" charset="0"/>
              <a:cs typeface="Arial" pitchFamily="34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Calibri" pitchFamily="34" charset="0"/>
                <a:ea typeface="Calibri" pitchFamily="34" charset="0"/>
                <a:cs typeface="AdvP41153C"/>
              </a:rPr>
              <a:t>- Is  effortless and non-projectile passage of reflux content into the pharynx or mouth ( daily in 50 % of infants&lt; 3 months )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solidFill>
                <a:srgbClr val="FF0000"/>
              </a:solidFill>
              <a:latin typeface="Calibri" pitchFamily="34" charset="0"/>
              <a:ea typeface="Calibri" pitchFamily="34" charset="0"/>
              <a:cs typeface="AdvP41153C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dvP41153C"/>
              </a:rPr>
              <a:t>Rumination</a:t>
            </a:r>
            <a:endParaRPr lang="en-US" sz="1100" b="1" dirty="0" smtClean="0">
              <a:latin typeface="Arial" pitchFamily="34" charset="0"/>
              <a:cs typeface="Arial" pitchFamily="34" charset="0"/>
            </a:endParaRP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2400" b="1" dirty="0" smtClean="0">
                <a:latin typeface="Myriad Pro Light"/>
                <a:ea typeface="Calibri" pitchFamily="34" charset="0"/>
                <a:cs typeface="AdvP41153C"/>
              </a:rPr>
              <a:t>Effortless regurgitation of recently ingested food into</a:t>
            </a:r>
          </a:p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Myriad Pro Light"/>
                <a:cs typeface="Arial" pitchFamily="34" charset="0"/>
              </a:rPr>
              <a:t>The mouth with mastication and re-swallowing. </a:t>
            </a:r>
            <a:endParaRPr lang="en-US" sz="32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0" descr="https://encrypted-tbn0.gstatic.com/images?q=tbn:ANd9GcTYs6amBZNCq-Pe-UdM9ZuqZTUE7m0EvQzj6b__RJNtjrQ4UjBdl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20688"/>
            <a:ext cx="2968005" cy="8640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 l="17983" t="21282" r="17819" b="13751"/>
          <a:stretch>
            <a:fillRect/>
          </a:stretch>
        </p:blipFill>
        <p:spPr bwMode="auto">
          <a:xfrm>
            <a:off x="251520" y="476672"/>
            <a:ext cx="856895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Slide 30. Summary and Key Poi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 l="46953" t="13542" b="6250"/>
          <a:stretch>
            <a:fillRect/>
          </a:stretch>
        </p:blipFill>
        <p:spPr bwMode="auto">
          <a:xfrm>
            <a:off x="838200" y="609600"/>
            <a:ext cx="7086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895600"/>
            <a:ext cx="32099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"/>
            <a:ext cx="32099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print"/>
          <a:srcRect l="19351" t="28172" r="24468" b="6250"/>
          <a:stretch>
            <a:fillRect/>
          </a:stretch>
        </p:blipFill>
        <p:spPr bwMode="auto">
          <a:xfrm>
            <a:off x="1403648" y="908720"/>
            <a:ext cx="6480720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2275" y="2076450"/>
            <a:ext cx="32194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0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b="1" dirty="0" smtClean="0"/>
              <a:t>Corrosive Ingestion</a:t>
            </a:r>
          </a:p>
          <a:p>
            <a:pPr algn="l"/>
            <a:r>
              <a:rPr lang="en-US" dirty="0" smtClean="0"/>
              <a:t>Chemical injury of the esophagus can be diagnosed from the</a:t>
            </a:r>
          </a:p>
          <a:p>
            <a:pPr algn="l"/>
            <a:r>
              <a:rPr lang="en-US" dirty="0" smtClean="0"/>
              <a:t>patient’s history. Initial treatment consists of prompt supportive</a:t>
            </a:r>
          </a:p>
          <a:p>
            <a:pPr algn="l"/>
            <a:r>
              <a:rPr lang="en-US" dirty="0" smtClean="0"/>
              <a:t>care. The role of endoscopy lies in evaluating the extent of the</a:t>
            </a:r>
          </a:p>
          <a:p>
            <a:pPr algn="l"/>
            <a:r>
              <a:rPr lang="en-US" dirty="0" smtClean="0"/>
              <a:t>injury. The examination must be done with extreme care due to</a:t>
            </a:r>
          </a:p>
          <a:p>
            <a:pPr algn="l"/>
            <a:r>
              <a:rPr lang="en-US" dirty="0" smtClean="0"/>
              <a:t>the increased risk of perforation. Endoscopy should be performed</a:t>
            </a:r>
          </a:p>
          <a:p>
            <a:pPr algn="l"/>
            <a:r>
              <a:rPr lang="en-US" dirty="0" smtClean="0"/>
              <a:t>within 12 hours of the corrosive injury, since postponing</a:t>
            </a:r>
          </a:p>
          <a:p>
            <a:pPr algn="l"/>
            <a:r>
              <a:rPr lang="en-US" dirty="0" smtClean="0"/>
              <a:t>the examination will increase the risk of perforation.</a:t>
            </a:r>
          </a:p>
          <a:p>
            <a:pPr algn="l"/>
            <a:r>
              <a:rPr lang="en-US" dirty="0" smtClean="0"/>
              <a:t> </a:t>
            </a:r>
            <a:r>
              <a:rPr lang="en-US" b="1" dirty="0" smtClean="0"/>
              <a:t>Diagnosis</a:t>
            </a:r>
          </a:p>
          <a:p>
            <a:pPr algn="l"/>
            <a:r>
              <a:rPr lang="en-US" b="1" dirty="0" smtClean="0"/>
              <a:t>Contraindications to Endoscopy</a:t>
            </a:r>
          </a:p>
          <a:p>
            <a:pPr algn="l"/>
            <a:r>
              <a:rPr lang="en-US" dirty="0" smtClean="0"/>
              <a:t> Perforation, peritonitis, suspected </a:t>
            </a:r>
            <a:r>
              <a:rPr lang="en-US" dirty="0" err="1" smtClean="0"/>
              <a:t>mediastinitis</a:t>
            </a:r>
            <a:endParaRPr lang="en-US" dirty="0" smtClean="0"/>
          </a:p>
          <a:p>
            <a:pPr algn="l"/>
            <a:r>
              <a:rPr lang="en-US" dirty="0" smtClean="0"/>
              <a:t> Necrosis in the </a:t>
            </a:r>
            <a:r>
              <a:rPr lang="en-US" dirty="0" err="1" smtClean="0"/>
              <a:t>hypopharynx</a:t>
            </a:r>
            <a:r>
              <a:rPr lang="en-US" dirty="0" smtClean="0"/>
              <a:t>, necrotizing </a:t>
            </a:r>
            <a:r>
              <a:rPr lang="en-US" dirty="0" err="1" smtClean="0"/>
              <a:t>epiglottitis</a:t>
            </a:r>
            <a:endParaRPr lang="en-US" dirty="0" smtClean="0"/>
          </a:p>
          <a:p>
            <a:pPr algn="l"/>
            <a:r>
              <a:rPr lang="en-US" dirty="0" smtClean="0"/>
              <a:t> Respiratory failure, shock</a:t>
            </a:r>
            <a:endParaRPr lang="ar-SA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149080"/>
            <a:ext cx="24384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6" name="Picture 4" descr="نتيجة بحث الصور عن ‪x ray for gerd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86199"/>
            <a:ext cx="4752975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 l="63918" t="48234" b="20267"/>
          <a:stretch>
            <a:fillRect/>
          </a:stretch>
        </p:blipFill>
        <p:spPr bwMode="auto">
          <a:xfrm>
            <a:off x="3995936" y="3429000"/>
            <a:ext cx="469473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31432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 l="18536" t="19687" r="25014" b="11438"/>
          <a:stretch>
            <a:fillRect/>
          </a:stretch>
        </p:blipFill>
        <p:spPr bwMode="auto">
          <a:xfrm>
            <a:off x="1043608" y="764704"/>
            <a:ext cx="7344816" cy="503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https://encrypted-tbn1.gstatic.com/images?q=tbn:ANd9GcSVs9SdGvfIcIZ9ce6VHgmsDDMv1uhPF_mzXHrvaeSj8D3bF5FZN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7776864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mage.slidesharecdn.com/gerdinchildrenanditstreatment-130525113230-phpapp02/95/gerd-in-children-and-its-treatment-10-638.jpg?cb=138557485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age.slidesharecdn.com/gerd-20in-20infants-130829114236-phpapp01/95/gerd-in-infants-32-638.jpg?cb=1377794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6076951" cy="456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251520" y="1199364"/>
            <a:ext cx="8640960" cy="193899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300" b="0" i="0" u="none" strike="noStrike" cap="none" normalizeH="0" baseline="0" dirty="0" smtClean="0">
                <a:ln>
                  <a:noFill/>
                </a:ln>
                <a:solidFill>
                  <a:srgbClr val="0024EE"/>
                </a:solidFill>
                <a:effectLst/>
                <a:latin typeface="Calibri" pitchFamily="34" charset="0"/>
                <a:ea typeface="Calibri" pitchFamily="34" charset="0"/>
                <a:cs typeface="FuturaT-Book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4EE"/>
                </a:solidFill>
                <a:effectLst/>
                <a:latin typeface="Calibri" pitchFamily="34" charset="0"/>
                <a:ea typeface="Calibri" pitchFamily="34" charset="0"/>
                <a:cs typeface="FuturaT-Book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libri" pitchFamily="34" charset="0"/>
                <a:cs typeface="+mj-cs"/>
              </a:rPr>
              <a:t>*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+mj-cs"/>
              </a:rPr>
              <a:t>E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+mj-cs"/>
              </a:rPr>
              <a:t>xact prevalence of GERD  at any age is virtually impossible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atin typeface="Calibri" pitchFamily="34" charset="0"/>
                <a:cs typeface="+mj-cs"/>
              </a:rPr>
              <a:t>non specific , asymptomatic </a:t>
            </a:r>
            <a:endParaRPr lang="en-US" sz="1200" dirty="0" smtClean="0">
              <a:latin typeface="Arial" pitchFamily="34" charset="0"/>
              <a:cs typeface="+mj-cs"/>
            </a:endParaRP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pitchFamily="34" charset="0"/>
                <a:ea typeface="Calibri" pitchFamily="34" charset="0"/>
                <a:cs typeface="+mj-cs"/>
              </a:rPr>
              <a:t>* 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+mj-cs"/>
              </a:rPr>
              <a:t>In normal 3-4- months -old infants,3-4 episodes of GER  are</a:t>
            </a:r>
            <a:endParaRPr kumimoji="0" lang="en-US" sz="12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+mj-cs"/>
              </a:rPr>
              <a:t> Detectable</a:t>
            </a:r>
            <a:r>
              <a:rPr kumimoji="0" lang="en-US" sz="2400" i="0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+mj-cs"/>
              </a:rPr>
              <a:t> d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+mj-cs"/>
              </a:rPr>
              <a:t>uring  5 minutes of intermittent fluoroscopic evaluation </a:t>
            </a:r>
            <a:endParaRPr kumimoji="0" lang="en-US" sz="3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+mj-cs"/>
            </a:endParaRPr>
          </a:p>
        </p:txBody>
      </p:sp>
      <p:pic>
        <p:nvPicPr>
          <p:cNvPr id="3" name="Picture 2" descr="http://im70.gulfup.com/FEn6p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67544" y="3284984"/>
            <a:ext cx="3240361" cy="3229744"/>
          </a:xfrm>
          <a:prstGeom prst="rect">
            <a:avLst/>
          </a:prstGeom>
          <a:noFill/>
        </p:spPr>
      </p:pic>
      <p:pic>
        <p:nvPicPr>
          <p:cNvPr id="4" name="Picture 10" descr="https://encrypted-tbn0.gstatic.com/images?q=tbn:ANd9GcTYs6amBZNCq-Pe-UdM9ZuqZTUE7m0EvQzj6b__RJNtjrQ4UjBdl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88640"/>
            <a:ext cx="3184029" cy="86409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545632" y="6165304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J </a:t>
            </a:r>
            <a:r>
              <a:rPr lang="en-US" dirty="0" err="1" smtClean="0"/>
              <a:t>Pediatr</a:t>
            </a:r>
            <a:r>
              <a:rPr lang="en-US" dirty="0" smtClean="0"/>
              <a:t> </a:t>
            </a:r>
            <a:r>
              <a:rPr lang="en-US" dirty="0" err="1" smtClean="0"/>
              <a:t>Gastroenterol</a:t>
            </a:r>
            <a:r>
              <a:rPr lang="en-US" dirty="0" smtClean="0"/>
              <a:t> </a:t>
            </a:r>
            <a:r>
              <a:rPr lang="en-US" dirty="0" err="1" smtClean="0"/>
              <a:t>Nutr</a:t>
            </a:r>
            <a:r>
              <a:rPr lang="en-US" dirty="0" smtClean="0"/>
              <a:t>, Vol. 49, No. 4, October 2009</a:t>
            </a:r>
            <a:endParaRPr lang="ar-S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 l="12755" t="25460" r="20491" b="72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251520" y="640785"/>
            <a:ext cx="8892480" cy="437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Pathophysiology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-Transient lower esophageal sphincter relaxations(TLESRs) are the most important mechanism causing GERD 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-GEDR  is influenced by genetic ,environmental, anatomic, hormonal ,diet ,and neurogenic factors 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Three major  defense mechanism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1-antireflex barrier(LES&amp;  angle of his and diaphragmatic pinchcock)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2-esopageal clearance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3-esophageal mucosal resistance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image.slidesharecdn.com/gerd-111115195249-phpapp01/95/gerd-gastroesophageal-reflux-disease-in-children-5-728.jpg?cb=132140952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93096"/>
            <a:ext cx="406896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رابط دائم للصورة المُضمّنة"/>
          <p:cNvPicPr>
            <a:picLocks noChangeAspect="1" noChangeArrowheads="1"/>
          </p:cNvPicPr>
          <p:nvPr/>
        </p:nvPicPr>
        <p:blipFill>
          <a:blip r:embed="rId2" cstate="print"/>
          <a:srcRect t="12196"/>
          <a:stretch>
            <a:fillRect/>
          </a:stretch>
        </p:blipFill>
        <p:spPr bwMode="auto">
          <a:xfrm>
            <a:off x="2483768" y="548680"/>
            <a:ext cx="5544616" cy="597666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19204161">
            <a:off x="105255" y="1134595"/>
            <a:ext cx="1723549" cy="95410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none">
            <a:spAutoFit/>
          </a:bodyPr>
          <a:lstStyle/>
          <a:p>
            <a:pPr algn="l"/>
            <a:r>
              <a:rPr lang="en-US" sz="2800" b="1" dirty="0" smtClean="0">
                <a:latin typeface="AR BERKLEY" pitchFamily="2" charset="0"/>
              </a:rPr>
              <a:t>GERD </a:t>
            </a:r>
          </a:p>
          <a:p>
            <a:pPr algn="l"/>
            <a:r>
              <a:rPr lang="en-US" sz="2800" b="1" dirty="0" smtClean="0">
                <a:latin typeface="AR BERKLEY" pitchFamily="2" charset="0"/>
              </a:rPr>
              <a:t>in Children</a:t>
            </a:r>
            <a:endParaRPr lang="ar-SA" sz="1600" dirty="0">
              <a:latin typeface="AR BERKLEY" pitchFamily="2" charset="0"/>
            </a:endParaRPr>
          </a:p>
        </p:txBody>
      </p:sp>
      <p:pic>
        <p:nvPicPr>
          <p:cNvPr id="5" name="Picture 4" descr="F:\gastroesophageal_reflux PICTUR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20162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5264</TotalTime>
  <Words>762</Words>
  <Application>Microsoft Office PowerPoint</Application>
  <PresentationFormat>On-screen Show (4:3)</PresentationFormat>
  <Paragraphs>125</Paragraphs>
  <Slides>50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Office Theme</vt:lpstr>
      <vt:lpstr>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ashathri</cp:lastModifiedBy>
  <cp:revision>169</cp:revision>
  <dcterms:created xsi:type="dcterms:W3CDTF">2014-12-26T08:53:40Z</dcterms:created>
  <dcterms:modified xsi:type="dcterms:W3CDTF">2018-03-06T12:16:48Z</dcterms:modified>
</cp:coreProperties>
</file>